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7" r:id="rId3"/>
    <p:sldId id="268" r:id="rId4"/>
    <p:sldId id="271" r:id="rId5"/>
    <p:sldId id="258" r:id="rId6"/>
    <p:sldId id="259" r:id="rId7"/>
    <p:sldId id="262" r:id="rId8"/>
    <p:sldId id="276" r:id="rId9"/>
    <p:sldId id="273" r:id="rId10"/>
    <p:sldId id="275" r:id="rId11"/>
    <p:sldId id="277" r:id="rId12"/>
    <p:sldId id="278" r:id="rId13"/>
    <p:sldId id="279" r:id="rId14"/>
    <p:sldId id="280" r:id="rId15"/>
    <p:sldId id="281" r:id="rId16"/>
    <p:sldId id="274" r:id="rId17"/>
    <p:sldId id="282" r:id="rId18"/>
    <p:sldId id="283" r:id="rId19"/>
    <p:sldId id="284" r:id="rId20"/>
    <p:sldId id="263" r:id="rId21"/>
    <p:sldId id="269" r:id="rId22"/>
    <p:sldId id="270" r:id="rId23"/>
    <p:sldId id="27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50" autoAdjust="0"/>
    <p:restoredTop sz="94660"/>
  </p:normalViewPr>
  <p:slideViewPr>
    <p:cSldViewPr snapToGrid="0">
      <p:cViewPr varScale="1">
        <p:scale>
          <a:sx n="72" d="100"/>
          <a:sy n="72"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7/13/2020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7/13/2020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7/13/2020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745E-0970-445D-B7C3-852049839457}"/>
              </a:ext>
            </a:extLst>
          </p:cNvPr>
          <p:cNvSpPr>
            <a:spLocks noGrp="1"/>
          </p:cNvSpPr>
          <p:nvPr>
            <p:ph type="ctrTitle"/>
          </p:nvPr>
        </p:nvSpPr>
        <p:spPr>
          <a:xfrm>
            <a:off x="1292463" y="1708850"/>
            <a:ext cx="7766936" cy="2202024"/>
          </a:xfrm>
        </p:spPr>
        <p:txBody>
          <a:bodyPr/>
          <a:lstStyle/>
          <a:p>
            <a:pPr algn="ctr"/>
            <a:r>
              <a:rPr lang="en-US" sz="3600" b="1" dirty="0">
                <a:latin typeface="Times New Roman" panose="02020603050405020304" pitchFamily="18" charset="0"/>
                <a:cs typeface="Times New Roman" panose="02020603050405020304" pitchFamily="18" charset="0"/>
              </a:rPr>
              <a:t>IoT BASED SYSTEM FOR SAFETY AND HEALTH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MONITORING OF INDUSTRIAL WORKERS</a:t>
            </a:r>
            <a:br>
              <a:rPr lang="en-US" sz="3600" b="1" dirty="0"/>
            </a:br>
            <a:br>
              <a:rPr lang="en-US" sz="3600" b="1" dirty="0"/>
            </a:br>
            <a:endParaRPr lang="en-IN" sz="3600" b="1" dirty="0"/>
          </a:p>
        </p:txBody>
      </p:sp>
      <p:sp>
        <p:nvSpPr>
          <p:cNvPr id="3" name="Subtitle 2">
            <a:extLst>
              <a:ext uri="{FF2B5EF4-FFF2-40B4-BE49-F238E27FC236}">
                <a16:creationId xmlns:a16="http://schemas.microsoft.com/office/drawing/2014/main" id="{2F7DF439-3E52-4EF8-AA01-789D726E3F43}"/>
              </a:ext>
            </a:extLst>
          </p:cNvPr>
          <p:cNvSpPr>
            <a:spLocks noGrp="1"/>
          </p:cNvSpPr>
          <p:nvPr>
            <p:ph type="subTitle" idx="1"/>
          </p:nvPr>
        </p:nvSpPr>
        <p:spPr>
          <a:xfrm>
            <a:off x="587829" y="3910874"/>
            <a:ext cx="3359020" cy="2293983"/>
          </a:xfrm>
        </p:spPr>
        <p:txBody>
          <a:bodyPr/>
          <a:lstStyle/>
          <a:p>
            <a:pPr algn="l"/>
            <a:r>
              <a:rPr lang="en-US" dirty="0">
                <a:solidFill>
                  <a:schemeClr val="tx1"/>
                </a:solidFill>
                <a:latin typeface="Times New Roman" panose="02020603050405020304" pitchFamily="18" charset="0"/>
                <a:cs typeface="Times New Roman" panose="02020603050405020304" pitchFamily="18" charset="0"/>
              </a:rPr>
              <a:t>Guided By                                                                 </a:t>
            </a:r>
          </a:p>
          <a:p>
            <a:pPr algn="l"/>
            <a:r>
              <a:rPr lang="en-US" dirty="0">
                <a:solidFill>
                  <a:schemeClr val="tx1"/>
                </a:solidFill>
                <a:latin typeface="Times New Roman" panose="02020603050405020304" pitchFamily="18" charset="0"/>
                <a:cs typeface="Times New Roman" panose="02020603050405020304" pitchFamily="18" charset="0"/>
              </a:rPr>
              <a:t>  Mr. Kartik S Prakash                                                                                      </a:t>
            </a:r>
          </a:p>
          <a:p>
            <a:pPr algn="l"/>
            <a:r>
              <a:rPr lang="en-US" dirty="0">
                <a:solidFill>
                  <a:schemeClr val="tx1"/>
                </a:solidFill>
                <a:latin typeface="Times New Roman" panose="02020603050405020304" pitchFamily="18" charset="0"/>
                <a:cs typeface="Times New Roman" panose="02020603050405020304" pitchFamily="18" charset="0"/>
              </a:rPr>
              <a:t>  Dept. of ECE, TKMCE, Kollam</a:t>
            </a:r>
          </a:p>
          <a:p>
            <a:br>
              <a:rPr lang="en-US" dirty="0">
                <a:solidFill>
                  <a:schemeClr val="tx1"/>
                </a:solidFill>
              </a:rPr>
            </a:br>
            <a:endParaRPr lang="en-IN" dirty="0">
              <a:solidFill>
                <a:schemeClr val="tx1"/>
              </a:solidFill>
            </a:endParaRPr>
          </a:p>
        </p:txBody>
      </p:sp>
      <p:sp>
        <p:nvSpPr>
          <p:cNvPr id="6" name="Subtitle 2">
            <a:extLst>
              <a:ext uri="{FF2B5EF4-FFF2-40B4-BE49-F238E27FC236}">
                <a16:creationId xmlns:a16="http://schemas.microsoft.com/office/drawing/2014/main" id="{47C8CA82-BE18-45FF-96D9-09B77E41E640}"/>
              </a:ext>
            </a:extLst>
          </p:cNvPr>
          <p:cNvSpPr txBox="1">
            <a:spLocks/>
          </p:cNvSpPr>
          <p:nvPr/>
        </p:nvSpPr>
        <p:spPr>
          <a:xfrm>
            <a:off x="5396203" y="3910874"/>
            <a:ext cx="3757127" cy="2424612"/>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IN" dirty="0">
                <a:solidFill>
                  <a:schemeClr val="tx1"/>
                </a:solidFill>
                <a:latin typeface="Times New Roman" panose="02020603050405020304" pitchFamily="18" charset="0"/>
                <a:cs typeface="Times New Roman" panose="02020603050405020304" pitchFamily="18" charset="0"/>
              </a:rPr>
              <a:t>Presented By</a:t>
            </a:r>
          </a:p>
          <a:p>
            <a:pPr algn="ctr"/>
            <a:r>
              <a:rPr lang="en-IN" dirty="0">
                <a:solidFill>
                  <a:schemeClr val="tx1"/>
                </a:solidFill>
                <a:latin typeface="Times New Roman" panose="02020603050405020304" pitchFamily="18" charset="0"/>
                <a:cs typeface="Times New Roman" panose="02020603050405020304" pitchFamily="18" charset="0"/>
              </a:rPr>
              <a:t>  Akhilesh K          ( B16ECB07 )</a:t>
            </a:r>
          </a:p>
          <a:p>
            <a:pPr algn="ctr"/>
            <a:r>
              <a:rPr lang="en-IN" dirty="0">
                <a:solidFill>
                  <a:schemeClr val="tx1"/>
                </a:solidFill>
                <a:latin typeface="Times New Roman" panose="02020603050405020304" pitchFamily="18" charset="0"/>
                <a:cs typeface="Times New Roman" panose="02020603050405020304" pitchFamily="18" charset="0"/>
              </a:rPr>
              <a:t>  Alan A Thomas    ( B16ECB09 )</a:t>
            </a:r>
          </a:p>
          <a:p>
            <a:pPr algn="ctr"/>
            <a:r>
              <a:rPr lang="en-IN" dirty="0">
                <a:solidFill>
                  <a:schemeClr val="tx1"/>
                </a:solidFill>
                <a:latin typeface="Times New Roman" panose="02020603050405020304" pitchFamily="18" charset="0"/>
                <a:cs typeface="Times New Roman" panose="02020603050405020304" pitchFamily="18" charset="0"/>
              </a:rPr>
              <a:t>  Anekha K            ( B16ECB12 )</a:t>
            </a:r>
          </a:p>
          <a:p>
            <a:pPr algn="ctr"/>
            <a:r>
              <a:rPr lang="en-IN" dirty="0">
                <a:solidFill>
                  <a:schemeClr val="tx1"/>
                </a:solidFill>
                <a:latin typeface="Times New Roman" panose="02020603050405020304" pitchFamily="18" charset="0"/>
                <a:cs typeface="Times New Roman" panose="02020603050405020304" pitchFamily="18" charset="0"/>
              </a:rPr>
              <a:t>  Vaishakh E          ( B16ECB57 )</a:t>
            </a:r>
          </a:p>
          <a:p>
            <a:pPr algn="ctr"/>
            <a:endParaRPr lang="en-IN" sz="1600" dirty="0">
              <a:solidFill>
                <a:schemeClr val="tx1"/>
              </a:solidFill>
              <a:latin typeface="Times New Roman" panose="02020603050405020304" pitchFamily="18" charset="0"/>
              <a:cs typeface="Times New Roman" panose="02020603050405020304" pitchFamily="18" charset="0"/>
            </a:endParaRPr>
          </a:p>
          <a:p>
            <a:pPr algn="ctr"/>
            <a:r>
              <a:rPr lang="en-IN" sz="1600" dirty="0">
                <a:solidFill>
                  <a:schemeClr val="tx1"/>
                </a:solidFill>
                <a:latin typeface="Times New Roman" panose="02020603050405020304" pitchFamily="18" charset="0"/>
                <a:cs typeface="Times New Roman" panose="02020603050405020304" pitchFamily="18" charset="0"/>
              </a:rPr>
              <a:t>PROJECT BATCH :5</a:t>
            </a:r>
            <a:br>
              <a:rPr lang="en-IN" sz="1600" dirty="0">
                <a:solidFill>
                  <a:schemeClr val="tx1"/>
                </a:solidFill>
                <a:latin typeface="Times New Roman" panose="02020603050405020304" pitchFamily="18" charset="0"/>
                <a:cs typeface="Times New Roman" panose="02020603050405020304" pitchFamily="18" charset="0"/>
              </a:rPr>
            </a:br>
            <a:br>
              <a:rPr lang="en-US" sz="1600" dirty="0">
                <a:solidFill>
                  <a:schemeClr val="tx1"/>
                </a:solidFill>
              </a:rPr>
            </a:br>
            <a:endParaRPr lang="en-IN" sz="1600" dirty="0">
              <a:solidFill>
                <a:schemeClr val="tx1"/>
              </a:solidFill>
            </a:endParaRPr>
          </a:p>
        </p:txBody>
      </p:sp>
    </p:spTree>
    <p:extLst>
      <p:ext uri="{BB962C8B-B14F-4D97-AF65-F5344CB8AC3E}">
        <p14:creationId xmlns:p14="http://schemas.microsoft.com/office/powerpoint/2010/main" val="402464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C4F5CE-2638-439C-A94E-91CBAD17D577}"/>
              </a:ext>
            </a:extLst>
          </p:cNvPr>
          <p:cNvSpPr>
            <a:spLocks noGrp="1"/>
          </p:cNvSpPr>
          <p:nvPr>
            <p:ph idx="1"/>
          </p:nvPr>
        </p:nvSpPr>
        <p:spPr>
          <a:xfrm>
            <a:off x="491804" y="451059"/>
            <a:ext cx="8596668" cy="3880773"/>
          </a:xfrm>
        </p:spPr>
        <p:txBody>
          <a:bodyPr/>
          <a:lstStyle/>
          <a:p>
            <a:r>
              <a:rPr lang="en-US" sz="2400" b="1" dirty="0">
                <a:latin typeface="Times New Roman" panose="02020603050405020304" pitchFamily="18" charset="0"/>
                <a:cs typeface="Times New Roman" panose="02020603050405020304" pitchFamily="18" charset="0"/>
              </a:rPr>
              <a:t>HEALTH NODE</a:t>
            </a:r>
          </a:p>
          <a:p>
            <a:pPr marL="400050" lvl="1" indent="0">
              <a:buNone/>
            </a:pPr>
            <a:r>
              <a:rPr lang="en-US" sz="2200" dirty="0">
                <a:solidFill>
                  <a:schemeClr val="tx1"/>
                </a:solidFill>
                <a:latin typeface="Times New Roman" panose="02020603050405020304" pitchFamily="18" charset="0"/>
                <a:cs typeface="Times New Roman" panose="02020603050405020304" pitchFamily="18" charset="0"/>
              </a:rPr>
              <a:t>PHYSIOLOGICAL SENSORS</a:t>
            </a:r>
          </a:p>
          <a:p>
            <a:pPr marL="800100" lvl="1" indent="-400050">
              <a:buFont typeface="+mj-lt"/>
              <a:buAutoNum type="romanLcPeriod"/>
            </a:pPr>
            <a:r>
              <a:rPr lang="en-US" sz="2000" dirty="0">
                <a:solidFill>
                  <a:schemeClr val="tx1"/>
                </a:solidFill>
                <a:latin typeface="Times New Roman" panose="02020603050405020304" pitchFamily="18" charset="0"/>
                <a:cs typeface="Times New Roman" panose="02020603050405020304" pitchFamily="18" charset="0"/>
              </a:rPr>
              <a:t>Pulse Rate Sensor – Plug-and-play heart-rate sensor</a:t>
            </a:r>
          </a:p>
          <a:p>
            <a:pPr marL="800100" lvl="1" indent="-400050">
              <a:buFont typeface="+mj-lt"/>
              <a:buAutoNum type="romanLcPeriod"/>
            </a:pPr>
            <a:r>
              <a:rPr lang="en-US" sz="2000" dirty="0">
                <a:solidFill>
                  <a:schemeClr val="tx1"/>
                </a:solidFill>
                <a:latin typeface="Times New Roman" panose="02020603050405020304" pitchFamily="18" charset="0"/>
                <a:cs typeface="Times New Roman" panose="02020603050405020304" pitchFamily="18" charset="0"/>
              </a:rPr>
              <a:t>LM35 - Body temperature sensor</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1F55114-64E2-4653-B483-01F494721621}"/>
              </a:ext>
            </a:extLst>
          </p:cNvPr>
          <p:cNvPicPr>
            <a:picLocks noChangeAspect="1"/>
          </p:cNvPicPr>
          <p:nvPr/>
        </p:nvPicPr>
        <p:blipFill>
          <a:blip r:embed="rId2"/>
          <a:srcRect/>
          <a:stretch/>
        </p:blipFill>
        <p:spPr>
          <a:xfrm>
            <a:off x="1371607" y="2965969"/>
            <a:ext cx="6040576" cy="2731725"/>
          </a:xfrm>
          <a:prstGeom prst="rect">
            <a:avLst/>
          </a:prstGeom>
        </p:spPr>
      </p:pic>
    </p:spTree>
    <p:extLst>
      <p:ext uri="{BB962C8B-B14F-4D97-AF65-F5344CB8AC3E}">
        <p14:creationId xmlns:p14="http://schemas.microsoft.com/office/powerpoint/2010/main" val="372582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F9E0-F77A-4AC6-BC23-8A080ABFD9BE}"/>
              </a:ext>
            </a:extLst>
          </p:cNvPr>
          <p:cNvSpPr>
            <a:spLocks noGrp="1"/>
          </p:cNvSpPr>
          <p:nvPr>
            <p:ph type="title"/>
          </p:nvPr>
        </p:nvSpPr>
        <p:spPr/>
        <p:txBody>
          <a:bodyPr>
            <a:normAutofit fontScale="90000"/>
          </a:bodyPr>
          <a:lstStyle/>
          <a:p>
            <a:r>
              <a:rPr lang="en-IN" b="1" dirty="0">
                <a:latin typeface="Times New Roman" panose="02020603050405020304" pitchFamily="18" charset="0"/>
                <a:cs typeface="Times New Roman" panose="02020603050405020304" pitchFamily="18" charset="0"/>
              </a:rPr>
              <a:t>IoT GATEWAY</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A5ACD3F-E490-4FB6-BAC4-48FDABE66806}"/>
              </a:ext>
            </a:extLst>
          </p:cNvPr>
          <p:cNvSpPr>
            <a:spLocks noGrp="1"/>
          </p:cNvSpPr>
          <p:nvPr>
            <p:ph idx="1"/>
          </p:nvPr>
        </p:nvSpPr>
        <p:spPr>
          <a:xfrm>
            <a:off x="677334" y="1219200"/>
            <a:ext cx="9971616" cy="4419599"/>
          </a:xfrm>
        </p:spPr>
        <p:txBody>
          <a:bodyPr>
            <a:noAutofit/>
          </a:bodyPr>
          <a:lstStyle/>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rPr>
              <a:t>It connects the wearable network to the IoT cloud. The gateway consists of a LoRa module. </a:t>
            </a:r>
          </a:p>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rPr>
              <a:t>Lately LoRaWAN has been increasingly popular in Internet of Things (IoT) applications. LoRaWAN offers low power, low payload Internet connection without using WIFI.</a:t>
            </a:r>
          </a:p>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rPr>
              <a:t>LoRaWAN also defines the way in which data is sent around the network, detailing the responses of the its gateways, and the LoRa network server. </a:t>
            </a:r>
          </a:p>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rPr>
              <a:t>It can run on a tiny coin cell battery for years. It is perfect for daily applications that require remote connection and monitoring but does not require high power or data bandwidth.</a:t>
            </a:r>
          </a:p>
        </p:txBody>
      </p:sp>
    </p:spTree>
    <p:extLst>
      <p:ext uri="{BB962C8B-B14F-4D97-AF65-F5344CB8AC3E}">
        <p14:creationId xmlns:p14="http://schemas.microsoft.com/office/powerpoint/2010/main" val="3790826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7AE3-DEFE-4690-9B8C-002D533093EB}"/>
              </a:ext>
            </a:extLst>
          </p:cNvPr>
          <p:cNvSpPr>
            <a:spLocks noGrp="1"/>
          </p:cNvSpPr>
          <p:nvPr>
            <p:ph type="title"/>
          </p:nvPr>
        </p:nvSpPr>
        <p:spPr/>
        <p:txBody>
          <a:bodyPr/>
          <a:lstStyle/>
          <a:p>
            <a:r>
              <a:rPr lang="en-IN" sz="3200" b="1" dirty="0">
                <a:latin typeface="Times New Roman" panose="02020603050405020304" pitchFamily="18" charset="0"/>
                <a:cs typeface="Times New Roman" panose="02020603050405020304" pitchFamily="18" charset="0"/>
              </a:rPr>
              <a:t>IoT NETWORK</a:t>
            </a: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89E2D8E-9AE0-463D-A077-939B0086C2CC}"/>
              </a:ext>
            </a:extLst>
          </p:cNvPr>
          <p:cNvSpPr>
            <a:spLocks noGrp="1"/>
          </p:cNvSpPr>
          <p:nvPr>
            <p:ph idx="1"/>
          </p:nvPr>
        </p:nvSpPr>
        <p:spPr>
          <a:xfrm>
            <a:off x="677334" y="1488613"/>
            <a:ext cx="8596668" cy="3880773"/>
          </a:xfrm>
        </p:spPr>
        <p:txBody>
          <a:bodyPr>
            <a:noAutofit/>
          </a:bodyPr>
          <a:lstStyle/>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IoT cloud server will receive the data from the IoT gateway and stores the data into the cloud database. </a:t>
            </a:r>
          </a:p>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data stored in the database can be accessed later for further analysis.</a:t>
            </a:r>
          </a:p>
          <a:p>
            <a:pPr marL="742950" indent="-285750"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The ChirpStack open-source LoraWAN Network Server stack provides open-source components for LoRaWAN networks. Together they form a ready-to-use solution including an user-friendly web-interface for device management and APIs for integration.</a:t>
            </a:r>
          </a:p>
          <a:p>
            <a:pPr marL="742950" indent="-285750"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Grafana is a multi-platform open source analytics and interactive visualization web application.</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2059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ED9F-B4E6-4BD6-B064-057F4722B214}"/>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NETWORK IMPLEMENTATION</a:t>
            </a:r>
            <a:endParaRPr lang="en-IN" sz="3200" b="1" dirty="0"/>
          </a:p>
        </p:txBody>
      </p:sp>
      <p:sp>
        <p:nvSpPr>
          <p:cNvPr id="3" name="Content Placeholder 2">
            <a:extLst>
              <a:ext uri="{FF2B5EF4-FFF2-40B4-BE49-F238E27FC236}">
                <a16:creationId xmlns:a16="http://schemas.microsoft.com/office/drawing/2014/main" id="{05750097-21B3-491C-8ABA-ADAA9CEF0B53}"/>
              </a:ext>
            </a:extLst>
          </p:cNvPr>
          <p:cNvSpPr>
            <a:spLocks noGrp="1"/>
          </p:cNvSpPr>
          <p:nvPr>
            <p:ph idx="1"/>
          </p:nvPr>
        </p:nvSpPr>
        <p:spPr>
          <a:xfrm>
            <a:off x="677334" y="1488613"/>
            <a:ext cx="8596668" cy="3880773"/>
          </a:xfrm>
        </p:spPr>
        <p:txBody>
          <a:bodyPr>
            <a:normAutofit fontScale="92500"/>
          </a:bodyPr>
          <a:lstStyle/>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rPr>
              <a:t>There are mainly two networks in the proposed system.</a:t>
            </a:r>
          </a:p>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rPr>
              <a:t> One is in local environments—LPWAN including the WBAN. </a:t>
            </a:r>
          </a:p>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rPr>
              <a:t>The other one is the IoT network connecting to the cloud. </a:t>
            </a:r>
          </a:p>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rPr>
              <a:t>The data from the Health Node and Safe Node will be transmitted to the IoT gateway and then finally to the cloud server. </a:t>
            </a:r>
          </a:p>
          <a:p>
            <a:pPr marL="742950" indent="-285750" algn="just">
              <a:lnSpc>
                <a:spcPct val="150000"/>
              </a:lnSpc>
            </a:pPr>
            <a:r>
              <a:rPr lang="en-US" sz="2000" dirty="0">
                <a:solidFill>
                  <a:schemeClr val="tx1"/>
                </a:solidFill>
                <a:latin typeface="Times New Roman" panose="02020603050405020304" pitchFamily="18" charset="0"/>
                <a:ea typeface="Times New Roman" panose="02020603050405020304" pitchFamily="18" charset="0"/>
              </a:rPr>
              <a:t>MQTT (message queuing telemetry transport) can be used in our IoT network system to transfer the information between the gateway and the cloud server.</a:t>
            </a:r>
            <a:endParaRPr lang="en-IN" sz="2000" dirty="0">
              <a:solidFill>
                <a:schemeClr val="tx1"/>
              </a:solidFill>
              <a:latin typeface="Times New Roman" panose="02020603050405020304" pitchFamily="18" charset="0"/>
              <a:ea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48930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5979-5580-4D88-8328-54A24D3AFF6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IMPLEMENATION</a:t>
            </a:r>
          </a:p>
        </p:txBody>
      </p:sp>
      <p:sp>
        <p:nvSpPr>
          <p:cNvPr id="3" name="Content Placeholder 2">
            <a:extLst>
              <a:ext uri="{FF2B5EF4-FFF2-40B4-BE49-F238E27FC236}">
                <a16:creationId xmlns:a16="http://schemas.microsoft.com/office/drawing/2014/main" id="{664E9252-9945-4F19-83C9-01A29C5E1211}"/>
              </a:ext>
            </a:extLst>
          </p:cNvPr>
          <p:cNvSpPr>
            <a:spLocks noGrp="1"/>
          </p:cNvSpPr>
          <p:nvPr>
            <p:ph idx="1"/>
          </p:nvPr>
        </p:nvSpPr>
        <p:spPr>
          <a:xfrm>
            <a:off x="677334" y="1488613"/>
            <a:ext cx="8596668" cy="3880773"/>
          </a:xfrm>
        </p:spPr>
        <p:txBody>
          <a:bodyPr>
            <a:normAutofit/>
          </a:bodyPr>
          <a:lstStyle/>
          <a:p>
            <a:pPr marL="0" indent="0">
              <a:buNone/>
            </a:pPr>
            <a:r>
              <a:rPr lang="en-US" sz="3200" b="1" dirty="0">
                <a:solidFill>
                  <a:schemeClr val="accent1"/>
                </a:solidFill>
              </a:rPr>
              <a:t> ARCHITECTURE</a:t>
            </a:r>
          </a:p>
        </p:txBody>
      </p:sp>
      <p:pic>
        <p:nvPicPr>
          <p:cNvPr id="6" name="Picture 5">
            <a:extLst>
              <a:ext uri="{FF2B5EF4-FFF2-40B4-BE49-F238E27FC236}">
                <a16:creationId xmlns:a16="http://schemas.microsoft.com/office/drawing/2014/main" id="{420BEB1F-18A8-4394-8511-9597229D3560}"/>
              </a:ext>
            </a:extLst>
          </p:cNvPr>
          <p:cNvPicPr>
            <a:picLocks noChangeAspect="1"/>
          </p:cNvPicPr>
          <p:nvPr/>
        </p:nvPicPr>
        <p:blipFill>
          <a:blip r:embed="rId2"/>
          <a:stretch>
            <a:fillRect/>
          </a:stretch>
        </p:blipFill>
        <p:spPr>
          <a:xfrm>
            <a:off x="677334" y="2255560"/>
            <a:ext cx="8095605" cy="4052123"/>
          </a:xfrm>
          <a:prstGeom prst="rect">
            <a:avLst/>
          </a:prstGeom>
        </p:spPr>
      </p:pic>
    </p:spTree>
    <p:extLst>
      <p:ext uri="{BB962C8B-B14F-4D97-AF65-F5344CB8AC3E}">
        <p14:creationId xmlns:p14="http://schemas.microsoft.com/office/powerpoint/2010/main" val="3299979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F406-4824-4EA7-9394-E067148A1B2A}"/>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SYSTEM HARDWARE</a:t>
            </a:r>
          </a:p>
        </p:txBody>
      </p:sp>
      <p:sp>
        <p:nvSpPr>
          <p:cNvPr id="3" name="Content Placeholder 2">
            <a:extLst>
              <a:ext uri="{FF2B5EF4-FFF2-40B4-BE49-F238E27FC236}">
                <a16:creationId xmlns:a16="http://schemas.microsoft.com/office/drawing/2014/main" id="{7A7FDF5E-022A-489A-9E95-863D8B09CF96}"/>
              </a:ext>
            </a:extLst>
          </p:cNvPr>
          <p:cNvSpPr>
            <a:spLocks noGrp="1"/>
          </p:cNvSpPr>
          <p:nvPr>
            <p:ph idx="1"/>
          </p:nvPr>
        </p:nvSpPr>
        <p:spPr>
          <a:xfrm>
            <a:off x="783352" y="1643754"/>
            <a:ext cx="8596668" cy="3880773"/>
          </a:xfrm>
        </p:spPr>
        <p:txBody>
          <a:bodyPr/>
          <a:lstStyle/>
          <a:p>
            <a:r>
              <a:rPr lang="en-US" sz="2200" b="1" dirty="0">
                <a:solidFill>
                  <a:schemeClr val="tx1"/>
                </a:solidFill>
                <a:latin typeface="Times New Roman" panose="02020603050405020304" pitchFamily="18" charset="0"/>
                <a:cs typeface="Times New Roman" panose="02020603050405020304" pitchFamily="18" charset="0"/>
              </a:rPr>
              <a:t>SAFE NODE</a:t>
            </a:r>
          </a:p>
          <a:p>
            <a:pPr marL="400050" lvl="1" indent="0">
              <a:buNone/>
            </a:pPr>
            <a:r>
              <a:rPr lang="en-US" sz="2000" dirty="0">
                <a:solidFill>
                  <a:schemeClr val="tx1"/>
                </a:solidFill>
                <a:latin typeface="Times New Roman" panose="02020603050405020304" pitchFamily="18" charset="0"/>
                <a:cs typeface="Times New Roman" panose="02020603050405020304" pitchFamily="18" charset="0"/>
              </a:rPr>
              <a:t>ENVIRONMENTAL SENSORS</a:t>
            </a:r>
          </a:p>
          <a:p>
            <a:pPr marL="800100" lvl="1" indent="-400050">
              <a:buFont typeface="+mj-lt"/>
              <a:buAutoNum type="romanLcPeriod"/>
            </a:pPr>
            <a:r>
              <a:rPr lang="en-US" sz="1800" dirty="0">
                <a:solidFill>
                  <a:schemeClr val="tx1"/>
                </a:solidFill>
                <a:latin typeface="Times New Roman" panose="02020603050405020304" pitchFamily="18" charset="0"/>
                <a:cs typeface="Times New Roman" panose="02020603050405020304" pitchFamily="18" charset="0"/>
              </a:rPr>
              <a:t>MQ135 – Air Quality Sensor</a:t>
            </a:r>
          </a:p>
          <a:p>
            <a:pPr marL="800100" lvl="1" indent="-400050">
              <a:buFont typeface="+mj-lt"/>
              <a:buAutoNum type="romanLcPeriod"/>
            </a:pPr>
            <a:r>
              <a:rPr lang="en-US" sz="1800" dirty="0">
                <a:solidFill>
                  <a:schemeClr val="tx1"/>
                </a:solidFill>
                <a:latin typeface="Times New Roman" panose="02020603050405020304" pitchFamily="18" charset="0"/>
                <a:cs typeface="Times New Roman" panose="02020603050405020304" pitchFamily="18" charset="0"/>
              </a:rPr>
              <a:t>DHT11 – Temperature and Humidity Sensor</a:t>
            </a:r>
          </a:p>
          <a:p>
            <a:r>
              <a:rPr lang="en-US" sz="2200" b="1" dirty="0">
                <a:solidFill>
                  <a:schemeClr val="tx1"/>
                </a:solidFill>
                <a:latin typeface="Times New Roman" panose="02020603050405020304" pitchFamily="18" charset="0"/>
                <a:cs typeface="Times New Roman" panose="02020603050405020304" pitchFamily="18" charset="0"/>
              </a:rPr>
              <a:t>HEALTH NODE</a:t>
            </a:r>
          </a:p>
          <a:p>
            <a:pPr marL="400050" lvl="1" indent="0">
              <a:buNone/>
            </a:pPr>
            <a:r>
              <a:rPr lang="en-US" sz="2000" dirty="0">
                <a:solidFill>
                  <a:schemeClr val="tx1"/>
                </a:solidFill>
                <a:latin typeface="Times New Roman" panose="02020603050405020304" pitchFamily="18" charset="0"/>
                <a:cs typeface="Times New Roman" panose="02020603050405020304" pitchFamily="18" charset="0"/>
              </a:rPr>
              <a:t>PHYSIOLOGICAL SENSORS</a:t>
            </a:r>
          </a:p>
          <a:p>
            <a:pPr marL="800100" lvl="1" indent="-400050">
              <a:buFont typeface="+mj-lt"/>
              <a:buAutoNum type="romanLcPeriod"/>
            </a:pPr>
            <a:r>
              <a:rPr lang="en-US" sz="1800" dirty="0">
                <a:solidFill>
                  <a:schemeClr val="tx1"/>
                </a:solidFill>
                <a:latin typeface="Times New Roman" panose="02020603050405020304" pitchFamily="18" charset="0"/>
                <a:cs typeface="Times New Roman" panose="02020603050405020304" pitchFamily="18" charset="0"/>
              </a:rPr>
              <a:t>Pulse Rate Sensor – Plug-and-play heart-rate sensor</a:t>
            </a:r>
          </a:p>
          <a:p>
            <a:pPr marL="800100" lvl="1" indent="-400050">
              <a:buFont typeface="+mj-lt"/>
              <a:buAutoNum type="romanLcPeriod"/>
            </a:pPr>
            <a:r>
              <a:rPr lang="en-US" sz="1800" dirty="0">
                <a:solidFill>
                  <a:schemeClr val="tx1"/>
                </a:solidFill>
                <a:latin typeface="Times New Roman" panose="02020603050405020304" pitchFamily="18" charset="0"/>
                <a:cs typeface="Times New Roman" panose="02020603050405020304" pitchFamily="18" charset="0"/>
              </a:rPr>
              <a:t>LM35 - Body temperature sensor</a:t>
            </a:r>
            <a:endParaRPr lang="en-IN" sz="1800"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spTree>
    <p:extLst>
      <p:ext uri="{BB962C8B-B14F-4D97-AF65-F5344CB8AC3E}">
        <p14:creationId xmlns:p14="http://schemas.microsoft.com/office/powerpoint/2010/main" val="306294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91FC-A633-473D-AAC6-49E980DD8BD2}"/>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SYSTEM SOFTWARE</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7C41FD-39E8-49CA-84D3-1C546BF8650C}"/>
              </a:ext>
            </a:extLst>
          </p:cNvPr>
          <p:cNvSpPr>
            <a:spLocks noGrp="1"/>
          </p:cNvSpPr>
          <p:nvPr>
            <p:ph idx="1"/>
          </p:nvPr>
        </p:nvSpPr>
        <p:spPr>
          <a:xfrm>
            <a:off x="719610" y="1488613"/>
            <a:ext cx="8596668" cy="3880773"/>
          </a:xfrm>
        </p:spPr>
        <p:txBody>
          <a:bodyPr>
            <a:noAutofit/>
          </a:bodyPr>
          <a:lstStyle/>
          <a:p>
            <a:pPr marL="0" indent="0">
              <a:buNone/>
            </a:pPr>
            <a:r>
              <a:rPr lang="en-US" sz="2200" b="1" dirty="0">
                <a:solidFill>
                  <a:schemeClr val="tx2"/>
                </a:solidFill>
                <a:latin typeface="Times New Roman" panose="02020603050405020304" pitchFamily="18" charset="0"/>
                <a:cs typeface="Times New Roman" panose="02020603050405020304" pitchFamily="18" charset="0"/>
              </a:rPr>
              <a:t>THINGSPEAK</a:t>
            </a:r>
          </a:p>
          <a:p>
            <a:r>
              <a:rPr lang="en-US" sz="2000" dirty="0">
                <a:solidFill>
                  <a:schemeClr val="tx1"/>
                </a:solidFill>
                <a:latin typeface="Times New Roman" panose="02020603050405020304" pitchFamily="18" charset="0"/>
                <a:cs typeface="Times New Roman" panose="02020603050405020304" pitchFamily="18" charset="0"/>
              </a:rPr>
              <a:t>An IoT analytics platform service that allows you to aggregate, visualize, and analyze live data streams in the cloud.  </a:t>
            </a:r>
          </a:p>
          <a:p>
            <a:r>
              <a:rPr lang="en-US" sz="2000" dirty="0">
                <a:solidFill>
                  <a:schemeClr val="tx1"/>
                </a:solidFill>
                <a:latin typeface="Times New Roman" panose="02020603050405020304" pitchFamily="18" charset="0"/>
                <a:cs typeface="Times New Roman" panose="02020603050405020304" pitchFamily="18" charset="0"/>
              </a:rPr>
              <a:t>It is an open source platform made for IoT device developers and learners where developers can send and log data to the server, analyze, retrieve and store results using graphs with MATLAB support.</a:t>
            </a:r>
            <a:endParaRPr lang="en-IN"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API -Application programing Interface.</a:t>
            </a:r>
          </a:p>
          <a:p>
            <a:r>
              <a:rPr lang="en-US" sz="2000" dirty="0">
                <a:solidFill>
                  <a:schemeClr val="tx1"/>
                </a:solidFill>
                <a:latin typeface="Times New Roman" panose="02020603050405020304" pitchFamily="18" charset="0"/>
                <a:cs typeface="Times New Roman" panose="02020603050405020304" pitchFamily="18" charset="0"/>
              </a:rPr>
              <a:t>There are two API keys generated while creating an account; one is called </a:t>
            </a:r>
            <a:r>
              <a:rPr lang="en-US" sz="2000" b="1" dirty="0">
                <a:solidFill>
                  <a:schemeClr val="tx1"/>
                </a:solidFill>
                <a:latin typeface="Times New Roman" panose="02020603050405020304" pitchFamily="18" charset="0"/>
                <a:cs typeface="Times New Roman" panose="02020603050405020304" pitchFamily="18" charset="0"/>
              </a:rPr>
              <a:t>read API key</a:t>
            </a:r>
            <a:r>
              <a:rPr lang="en-US" sz="2000" dirty="0">
                <a:solidFill>
                  <a:schemeClr val="tx1"/>
                </a:solidFill>
                <a:latin typeface="Times New Roman" panose="02020603050405020304" pitchFamily="18" charset="0"/>
                <a:cs typeface="Times New Roman" panose="02020603050405020304" pitchFamily="18" charset="0"/>
              </a:rPr>
              <a:t> and another is called </a:t>
            </a:r>
            <a:r>
              <a:rPr lang="en-US" sz="2000" b="1" dirty="0">
                <a:solidFill>
                  <a:schemeClr val="tx1"/>
                </a:solidFill>
                <a:latin typeface="Times New Roman" panose="02020603050405020304" pitchFamily="18" charset="0"/>
                <a:cs typeface="Times New Roman" panose="02020603050405020304" pitchFamily="18" charset="0"/>
              </a:rPr>
              <a:t>write API key</a:t>
            </a:r>
            <a:r>
              <a:rPr lang="en-US" sz="2000" dirty="0">
                <a:solidFill>
                  <a:schemeClr val="tx1"/>
                </a:solidFill>
                <a:latin typeface="Times New Roman" panose="02020603050405020304" pitchFamily="18" charset="0"/>
                <a:cs typeface="Times New Roman" panose="02020603050405020304" pitchFamily="18" charset="0"/>
              </a:rPr>
              <a:t>. </a:t>
            </a:r>
            <a:endParaRPr lang="en-IN" sz="2000" dirty="0">
              <a:solidFill>
                <a:schemeClr val="tx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867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E7F6-2172-4E22-BFE1-25D2055FF40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A11A9EE3-CFDC-4077-9A11-A5EC36A04945}"/>
              </a:ext>
            </a:extLst>
          </p:cNvPr>
          <p:cNvSpPr>
            <a:spLocks noGrp="1"/>
          </p:cNvSpPr>
          <p:nvPr>
            <p:ph idx="1"/>
          </p:nvPr>
        </p:nvSpPr>
        <p:spPr>
          <a:xfrm>
            <a:off x="677334" y="1488613"/>
            <a:ext cx="8596668" cy="3880773"/>
          </a:xfrm>
        </p:spPr>
        <p:txBody>
          <a:bodyPr/>
          <a:lstStyle/>
          <a:p>
            <a:pPr algn="just"/>
            <a:r>
              <a:rPr lang="en-US" sz="2000" dirty="0">
                <a:solidFill>
                  <a:schemeClr val="tx1"/>
                </a:solidFill>
                <a:latin typeface="Times New Roman" panose="02020603050405020304" pitchFamily="18" charset="0"/>
                <a:cs typeface="Times New Roman" panose="02020603050405020304" pitchFamily="18" charset="0"/>
              </a:rPr>
              <a:t>The physiological data of the worker is collected using the pulse rate sensor and the temperature sensor at the health node. </a:t>
            </a:r>
          </a:p>
          <a:p>
            <a:pPr algn="just"/>
            <a:r>
              <a:rPr lang="en-US" sz="2000" dirty="0">
                <a:solidFill>
                  <a:schemeClr val="tx1"/>
                </a:solidFill>
                <a:latin typeface="Times New Roman" panose="02020603050405020304" pitchFamily="18" charset="0"/>
                <a:cs typeface="Times New Roman" panose="02020603050405020304" pitchFamily="18" charset="0"/>
              </a:rPr>
              <a:t>The environmental data is collected using the air quality sensor and the temperature and humidity sensor at the safe node. </a:t>
            </a:r>
          </a:p>
          <a:p>
            <a:pPr algn="just"/>
            <a:r>
              <a:rPr lang="en-US" sz="2000" dirty="0">
                <a:solidFill>
                  <a:schemeClr val="tx1"/>
                </a:solidFill>
                <a:latin typeface="Times New Roman" panose="02020603050405020304" pitchFamily="18" charset="0"/>
                <a:cs typeface="Times New Roman" panose="02020603050405020304" pitchFamily="18" charset="0"/>
              </a:rPr>
              <a:t>The recorded data by the sensors is further up-loaded to the ThingSpeak.</a:t>
            </a:r>
          </a:p>
          <a:p>
            <a:pPr algn="just"/>
            <a:r>
              <a:rPr lang="en-US" sz="2000" dirty="0">
                <a:solidFill>
                  <a:schemeClr val="tx1"/>
                </a:solidFill>
                <a:latin typeface="Times New Roman" panose="02020603050405020304" pitchFamily="18" charset="0"/>
                <a:cs typeface="Times New Roman" panose="02020603050405020304" pitchFamily="18" charset="0"/>
              </a:rPr>
              <a:t>Different ThingSpeak channels have been used for the respective sensors. </a:t>
            </a:r>
          </a:p>
          <a:p>
            <a:pPr algn="just"/>
            <a:r>
              <a:rPr lang="en-US" sz="2000" dirty="0">
                <a:solidFill>
                  <a:schemeClr val="tx1"/>
                </a:solidFill>
                <a:latin typeface="Times New Roman" panose="02020603050405020304" pitchFamily="18" charset="0"/>
                <a:cs typeface="Times New Roman" panose="02020603050405020304" pitchFamily="18" charset="0"/>
              </a:rPr>
              <a:t>The Graphs are plotted in ThingSpeak according to the sensors data received </a:t>
            </a:r>
          </a:p>
          <a:p>
            <a:pPr algn="just"/>
            <a:r>
              <a:rPr lang="en-US" sz="2000" dirty="0">
                <a:solidFill>
                  <a:schemeClr val="tx1"/>
                </a:solidFill>
                <a:latin typeface="Times New Roman" panose="02020603050405020304" pitchFamily="18" charset="0"/>
                <a:cs typeface="Times New Roman" panose="02020603050405020304" pitchFamily="18" charset="0"/>
              </a:rPr>
              <a:t>An alarm is created in the ThingSpeak interface dashboard to notify any rise in sensor value above the preset threshold level.</a:t>
            </a:r>
          </a:p>
          <a:p>
            <a:endParaRPr lang="en-US" dirty="0"/>
          </a:p>
        </p:txBody>
      </p:sp>
    </p:spTree>
    <p:extLst>
      <p:ext uri="{BB962C8B-B14F-4D97-AF65-F5344CB8AC3E}">
        <p14:creationId xmlns:p14="http://schemas.microsoft.com/office/powerpoint/2010/main" val="2590351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F8F8-8460-4491-A56E-CD20087950AC}"/>
              </a:ext>
            </a:extLst>
          </p:cNvPr>
          <p:cNvSpPr>
            <a:spLocks noGrp="1"/>
          </p:cNvSpPr>
          <p:nvPr>
            <p:ph type="title"/>
          </p:nvPr>
        </p:nvSpPr>
        <p:spPr/>
        <p:txBody>
          <a:bodyPr/>
          <a:lstStyle/>
          <a:p>
            <a:endParaRPr lang="en-IN" dirty="0"/>
          </a:p>
        </p:txBody>
      </p:sp>
      <p:pic>
        <p:nvPicPr>
          <p:cNvPr id="4" name="VID-20200417-WA0026">
            <a:hlinkClick r:id="" action="ppaction://media"/>
            <a:extLst>
              <a:ext uri="{FF2B5EF4-FFF2-40B4-BE49-F238E27FC236}">
                <a16:creationId xmlns:a16="http://schemas.microsoft.com/office/drawing/2014/main" id="{BC55EE47-38AA-43D4-B5D3-2C26F75A1F5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7077" y="457200"/>
            <a:ext cx="10872857" cy="5980682"/>
          </a:xfrm>
        </p:spPr>
      </p:pic>
    </p:spTree>
    <p:extLst>
      <p:ext uri="{BB962C8B-B14F-4D97-AF65-F5344CB8AC3E}">
        <p14:creationId xmlns:p14="http://schemas.microsoft.com/office/powerpoint/2010/main" val="106871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36AB4-51B7-477A-AE29-C5B32F00B54D}"/>
              </a:ext>
            </a:extLst>
          </p:cNvPr>
          <p:cNvPicPr>
            <a:picLocks noChangeAspect="1"/>
          </p:cNvPicPr>
          <p:nvPr/>
        </p:nvPicPr>
        <p:blipFill>
          <a:blip r:embed="rId2"/>
          <a:stretch>
            <a:fillRect/>
          </a:stretch>
        </p:blipFill>
        <p:spPr>
          <a:xfrm>
            <a:off x="1865870" y="166232"/>
            <a:ext cx="7059450" cy="6525536"/>
          </a:xfrm>
          <a:prstGeom prst="rect">
            <a:avLst/>
          </a:prstGeom>
        </p:spPr>
      </p:pic>
    </p:spTree>
    <p:extLst>
      <p:ext uri="{BB962C8B-B14F-4D97-AF65-F5344CB8AC3E}">
        <p14:creationId xmlns:p14="http://schemas.microsoft.com/office/powerpoint/2010/main" val="1630832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66F6-D9CD-442F-ACD2-7867B8F24D56}"/>
              </a:ext>
            </a:extLst>
          </p:cNvPr>
          <p:cNvSpPr>
            <a:spLocks noGrp="1"/>
          </p:cNvSpPr>
          <p:nvPr>
            <p:ph type="title"/>
          </p:nvPr>
        </p:nvSpPr>
        <p:spPr>
          <a:xfrm>
            <a:off x="677333" y="125896"/>
            <a:ext cx="8596668" cy="1320800"/>
          </a:xfrm>
        </p:spPr>
        <p:txBody>
          <a:bodyPr/>
          <a:lstStyle/>
          <a:p>
            <a:r>
              <a:rPr lang="en-US" dirty="0">
                <a:latin typeface="Times New Roman" panose="02020603050405020304" pitchFamily="18" charset="0"/>
                <a:cs typeface="Times New Roman" panose="02020603050405020304" pitchFamily="18" charset="0"/>
              </a:rPr>
              <a:t>CONTENTS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62DCAC-4AFC-4CDB-9A5D-B356B0CA14C8}"/>
              </a:ext>
            </a:extLst>
          </p:cNvPr>
          <p:cNvSpPr>
            <a:spLocks noGrp="1"/>
          </p:cNvSpPr>
          <p:nvPr>
            <p:ph idx="1"/>
          </p:nvPr>
        </p:nvSpPr>
        <p:spPr>
          <a:xfrm>
            <a:off x="677333" y="808383"/>
            <a:ext cx="9367815" cy="6049617"/>
          </a:xfrm>
        </p:spPr>
        <p:txBody>
          <a:bodyPr>
            <a:normAutofit fontScale="92500" lnSpcReduction="10000"/>
          </a:bodyPr>
          <a:lstStyle/>
          <a:p>
            <a:pPr>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Contents </a:t>
            </a:r>
          </a:p>
          <a:p>
            <a:pPr>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Introduction</a:t>
            </a:r>
          </a:p>
          <a:p>
            <a:pPr>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Literature Survey</a:t>
            </a:r>
          </a:p>
          <a:p>
            <a:pPr>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Proposed Work</a:t>
            </a:r>
          </a:p>
          <a:p>
            <a:pPr marL="800100" lvl="1" indent="-400050">
              <a:buFont typeface="+mj-lt"/>
              <a:buAutoNum type="romanLcPeriod"/>
            </a:pPr>
            <a:r>
              <a:rPr lang="en-IN" dirty="0">
                <a:solidFill>
                  <a:schemeClr val="tx1"/>
                </a:solidFill>
                <a:latin typeface="Times New Roman" panose="02020603050405020304" pitchFamily="18" charset="0"/>
                <a:cs typeface="Times New Roman" panose="02020603050405020304" pitchFamily="18" charset="0"/>
              </a:rPr>
              <a:t>General Architecture</a:t>
            </a:r>
          </a:p>
          <a:p>
            <a:pPr marL="800100" lvl="1" indent="-400050">
              <a:buFont typeface="+mj-lt"/>
              <a:buAutoNum type="romanLcPeriod"/>
            </a:pPr>
            <a:r>
              <a:rPr lang="en-IN" dirty="0">
                <a:solidFill>
                  <a:schemeClr val="tx1"/>
                </a:solidFill>
                <a:latin typeface="Times New Roman" panose="02020603050405020304" pitchFamily="18" charset="0"/>
                <a:cs typeface="Times New Roman" panose="02020603050405020304" pitchFamily="18" charset="0"/>
              </a:rPr>
              <a:t>Wearable Network</a:t>
            </a:r>
          </a:p>
          <a:p>
            <a:pPr marL="800100" lvl="1" indent="-400050">
              <a:buFont typeface="+mj-lt"/>
              <a:buAutoNum type="romanLcPeriod"/>
            </a:pPr>
            <a:r>
              <a:rPr lang="en-IN" dirty="0">
                <a:solidFill>
                  <a:schemeClr val="tx1"/>
                </a:solidFill>
                <a:latin typeface="Times New Roman" panose="02020603050405020304" pitchFamily="18" charset="0"/>
                <a:cs typeface="Times New Roman" panose="02020603050405020304" pitchFamily="18" charset="0"/>
              </a:rPr>
              <a:t>IoT Gateway</a:t>
            </a:r>
          </a:p>
          <a:p>
            <a:pPr marL="800100" lvl="1" indent="-400050">
              <a:buFont typeface="+mj-lt"/>
              <a:buAutoNum type="romanLcPeriod"/>
            </a:pPr>
            <a:r>
              <a:rPr lang="en-IN" dirty="0">
                <a:solidFill>
                  <a:schemeClr val="tx1"/>
                </a:solidFill>
                <a:latin typeface="Times New Roman" panose="02020603050405020304" pitchFamily="18" charset="0"/>
                <a:cs typeface="Times New Roman" panose="02020603050405020304" pitchFamily="18" charset="0"/>
              </a:rPr>
              <a:t>IoT Network</a:t>
            </a:r>
          </a:p>
          <a:p>
            <a:pPr marL="800100" lvl="1" indent="-400050">
              <a:buFont typeface="+mj-lt"/>
              <a:buAutoNum type="romanLcPeriod"/>
            </a:pPr>
            <a:r>
              <a:rPr lang="en-IN" dirty="0">
                <a:solidFill>
                  <a:schemeClr val="tx1"/>
                </a:solidFill>
                <a:latin typeface="Times New Roman" panose="02020603050405020304" pitchFamily="18" charset="0"/>
                <a:cs typeface="Times New Roman" panose="02020603050405020304" pitchFamily="18" charset="0"/>
              </a:rPr>
              <a:t>Network Implementation</a:t>
            </a:r>
          </a:p>
          <a:p>
            <a:pPr>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Implementation</a:t>
            </a:r>
          </a:p>
          <a:p>
            <a:pPr marL="800100" lvl="1" indent="-400050">
              <a:buFont typeface="+mj-lt"/>
              <a:buAutoNum type="romanLcPeriod"/>
            </a:pPr>
            <a:r>
              <a:rPr lang="en-IN" dirty="0">
                <a:solidFill>
                  <a:schemeClr val="tx1"/>
                </a:solidFill>
                <a:latin typeface="Times New Roman" panose="02020603050405020304" pitchFamily="18" charset="0"/>
                <a:cs typeface="Times New Roman" panose="02020603050405020304" pitchFamily="18" charset="0"/>
              </a:rPr>
              <a:t>Architecture</a:t>
            </a:r>
          </a:p>
          <a:p>
            <a:pPr marL="800100" lvl="1" indent="-400050">
              <a:buFont typeface="+mj-lt"/>
              <a:buAutoNum type="romanLcPeriod"/>
            </a:pPr>
            <a:r>
              <a:rPr lang="en-IN" dirty="0">
                <a:solidFill>
                  <a:schemeClr val="tx1"/>
                </a:solidFill>
                <a:latin typeface="Times New Roman" panose="02020603050405020304" pitchFamily="18" charset="0"/>
                <a:cs typeface="Times New Roman" panose="02020603050405020304" pitchFamily="18" charset="0"/>
              </a:rPr>
              <a:t>System Hardware</a:t>
            </a:r>
          </a:p>
          <a:p>
            <a:pPr marL="800100" lvl="1" indent="-400050">
              <a:buFont typeface="+mj-lt"/>
              <a:buAutoNum type="romanLcPeriod"/>
            </a:pPr>
            <a:r>
              <a:rPr lang="en-IN" dirty="0">
                <a:solidFill>
                  <a:schemeClr val="tx1"/>
                </a:solidFill>
                <a:latin typeface="Times New Roman" panose="02020603050405020304" pitchFamily="18" charset="0"/>
                <a:cs typeface="Times New Roman" panose="02020603050405020304" pitchFamily="18" charset="0"/>
              </a:rPr>
              <a:t>System Software</a:t>
            </a:r>
          </a:p>
          <a:p>
            <a:pPr>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Results</a:t>
            </a:r>
          </a:p>
          <a:p>
            <a:pPr>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Budget</a:t>
            </a:r>
          </a:p>
          <a:p>
            <a:pPr>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Conclusion</a:t>
            </a:r>
          </a:p>
          <a:p>
            <a:pPr>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References</a:t>
            </a:r>
          </a:p>
          <a:p>
            <a:pPr>
              <a:buFont typeface="+mj-lt"/>
              <a:buAutoNum type="arabicPeriod"/>
            </a:pPr>
            <a:endParaRPr lang="en-IN" dirty="0"/>
          </a:p>
          <a:p>
            <a:pPr>
              <a:buFont typeface="+mj-lt"/>
              <a:buAutoNum type="arabicPeriod"/>
            </a:pPr>
            <a:endParaRPr lang="en-IN" dirty="0"/>
          </a:p>
          <a:p>
            <a:pPr>
              <a:buFont typeface="+mj-lt"/>
              <a:buAutoNum type="arabicPeriod"/>
            </a:pPr>
            <a:endParaRPr lang="en-IN" dirty="0"/>
          </a:p>
        </p:txBody>
      </p:sp>
    </p:spTree>
    <p:extLst>
      <p:ext uri="{BB962C8B-B14F-4D97-AF65-F5344CB8AC3E}">
        <p14:creationId xmlns:p14="http://schemas.microsoft.com/office/powerpoint/2010/main" val="1893117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29D7-78C8-4BED-BD49-D8BDDB034707}"/>
              </a:ext>
            </a:extLst>
          </p:cNvPr>
          <p:cNvSpPr>
            <a:spLocks noGrp="1"/>
          </p:cNvSpPr>
          <p:nvPr>
            <p:ph type="title"/>
          </p:nvPr>
        </p:nvSpPr>
        <p:spPr>
          <a:xfrm>
            <a:off x="783351" y="0"/>
            <a:ext cx="8596668" cy="1320800"/>
          </a:xfrm>
        </p:spPr>
        <p:txBody>
          <a:bodyPr/>
          <a:lstStyle/>
          <a:p>
            <a:r>
              <a:rPr lang="en-IN" b="1" dirty="0">
                <a:latin typeface="Times New Roman" panose="02020603050405020304" pitchFamily="18" charset="0"/>
                <a:cs typeface="Times New Roman" panose="02020603050405020304" pitchFamily="18" charset="0"/>
              </a:rPr>
              <a:t>BUDGET</a:t>
            </a:r>
          </a:p>
        </p:txBody>
      </p:sp>
      <p:graphicFrame>
        <p:nvGraphicFramePr>
          <p:cNvPr id="4" name="Table 4">
            <a:extLst>
              <a:ext uri="{FF2B5EF4-FFF2-40B4-BE49-F238E27FC236}">
                <a16:creationId xmlns:a16="http://schemas.microsoft.com/office/drawing/2014/main" id="{F9A3F1C8-0A85-4A38-B55A-B0F4449180D8}"/>
              </a:ext>
            </a:extLst>
          </p:cNvPr>
          <p:cNvGraphicFramePr>
            <a:graphicFrameLocks noGrp="1"/>
          </p:cNvGraphicFramePr>
          <p:nvPr>
            <p:ph idx="1"/>
            <p:extLst>
              <p:ext uri="{D42A27DB-BD31-4B8C-83A1-F6EECF244321}">
                <p14:modId xmlns:p14="http://schemas.microsoft.com/office/powerpoint/2010/main" val="207800310"/>
              </p:ext>
            </p:extLst>
          </p:nvPr>
        </p:nvGraphicFramePr>
        <p:xfrm>
          <a:off x="963827" y="773335"/>
          <a:ext cx="7166919" cy="5943600"/>
        </p:xfrm>
        <a:graphic>
          <a:graphicData uri="http://schemas.openxmlformats.org/drawingml/2006/table">
            <a:tbl>
              <a:tblPr firstRow="1" bandRow="1">
                <a:tableStyleId>{5C22544A-7EE6-4342-B048-85BDC9FD1C3A}</a:tableStyleId>
              </a:tblPr>
              <a:tblGrid>
                <a:gridCol w="3398513">
                  <a:extLst>
                    <a:ext uri="{9D8B030D-6E8A-4147-A177-3AD203B41FA5}">
                      <a16:colId xmlns:a16="http://schemas.microsoft.com/office/drawing/2014/main" val="4165462511"/>
                    </a:ext>
                  </a:extLst>
                </a:gridCol>
                <a:gridCol w="1222914">
                  <a:extLst>
                    <a:ext uri="{9D8B030D-6E8A-4147-A177-3AD203B41FA5}">
                      <a16:colId xmlns:a16="http://schemas.microsoft.com/office/drawing/2014/main" val="825718349"/>
                    </a:ext>
                  </a:extLst>
                </a:gridCol>
                <a:gridCol w="951471">
                  <a:extLst>
                    <a:ext uri="{9D8B030D-6E8A-4147-A177-3AD203B41FA5}">
                      <a16:colId xmlns:a16="http://schemas.microsoft.com/office/drawing/2014/main" val="1960810462"/>
                    </a:ext>
                  </a:extLst>
                </a:gridCol>
                <a:gridCol w="1594021">
                  <a:extLst>
                    <a:ext uri="{9D8B030D-6E8A-4147-A177-3AD203B41FA5}">
                      <a16:colId xmlns:a16="http://schemas.microsoft.com/office/drawing/2014/main" val="720765780"/>
                    </a:ext>
                  </a:extLst>
                </a:gridCol>
              </a:tblGrid>
              <a:tr h="628657">
                <a:tc>
                  <a:txBody>
                    <a:bodyPr/>
                    <a:lstStyle/>
                    <a:p>
                      <a:r>
                        <a:rPr lang="en-IN" dirty="0"/>
                        <a:t>ITEM</a:t>
                      </a:r>
                    </a:p>
                  </a:txBody>
                  <a:tcPr/>
                </a:tc>
                <a:tc>
                  <a:txBody>
                    <a:bodyPr/>
                    <a:lstStyle/>
                    <a:p>
                      <a:r>
                        <a:rPr lang="en-IN" dirty="0"/>
                        <a:t>MODEL</a:t>
                      </a:r>
                    </a:p>
                  </a:txBody>
                  <a:tcPr/>
                </a:tc>
                <a:tc>
                  <a:txBody>
                    <a:bodyPr/>
                    <a:lstStyle/>
                    <a:p>
                      <a:r>
                        <a:rPr lang="en-IN" dirty="0"/>
                        <a:t>NO. OF UNITS</a:t>
                      </a:r>
                    </a:p>
                  </a:txBody>
                  <a:tcPr/>
                </a:tc>
                <a:tc>
                  <a:txBody>
                    <a:bodyPr/>
                    <a:lstStyle/>
                    <a:p>
                      <a:r>
                        <a:rPr lang="en-IN" dirty="0"/>
                        <a:t>PRICE PER UNIT</a:t>
                      </a:r>
                    </a:p>
                  </a:txBody>
                  <a:tcPr/>
                </a:tc>
                <a:extLst>
                  <a:ext uri="{0D108BD9-81ED-4DB2-BD59-A6C34878D82A}">
                    <a16:rowId xmlns:a16="http://schemas.microsoft.com/office/drawing/2014/main" val="3962723587"/>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Air Quality Sensor</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MQ135</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200</a:t>
                      </a:r>
                    </a:p>
                  </a:txBody>
                  <a:tcPr/>
                </a:tc>
                <a:extLst>
                  <a:ext uri="{0D108BD9-81ED-4DB2-BD59-A6C34878D82A}">
                    <a16:rowId xmlns:a16="http://schemas.microsoft.com/office/drawing/2014/main" val="984576792"/>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Pulse Rate Sensor</a:t>
                      </a:r>
                    </a:p>
                  </a:txBody>
                  <a:tcPr/>
                </a:tc>
                <a:tc>
                  <a:txBody>
                    <a:bodyPr/>
                    <a:lstStyle/>
                    <a:p>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200</a:t>
                      </a:r>
                    </a:p>
                  </a:txBody>
                  <a:tcPr/>
                </a:tc>
                <a:extLst>
                  <a:ext uri="{0D108BD9-81ED-4DB2-BD59-A6C34878D82A}">
                    <a16:rowId xmlns:a16="http://schemas.microsoft.com/office/drawing/2014/main" val="3010822025"/>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Temperature and Humidity Sensor</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DHT11</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150</a:t>
                      </a:r>
                    </a:p>
                  </a:txBody>
                  <a:tcPr/>
                </a:tc>
                <a:extLst>
                  <a:ext uri="{0D108BD9-81ED-4DB2-BD59-A6C34878D82A}">
                    <a16:rowId xmlns:a16="http://schemas.microsoft.com/office/drawing/2014/main" val="2167104366"/>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Body Temperature Sensor</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LM35</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100</a:t>
                      </a:r>
                    </a:p>
                  </a:txBody>
                  <a:tcPr/>
                </a:tc>
                <a:extLst>
                  <a:ext uri="{0D108BD9-81ED-4DB2-BD59-A6C34878D82A}">
                    <a16:rowId xmlns:a16="http://schemas.microsoft.com/office/drawing/2014/main" val="1789463114"/>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Node MCU</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ESP8266</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4</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400</a:t>
                      </a:r>
                    </a:p>
                  </a:txBody>
                  <a:tcPr/>
                </a:tc>
                <a:extLst>
                  <a:ext uri="{0D108BD9-81ED-4DB2-BD59-A6C34878D82A}">
                    <a16:rowId xmlns:a16="http://schemas.microsoft.com/office/drawing/2014/main" val="3439381405"/>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LoRA Module</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SX1278</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US" dirty="0">
                          <a:solidFill>
                            <a:schemeClr val="tx1"/>
                          </a:solidFill>
                          <a:latin typeface="Times New Roman" panose="02020603050405020304" pitchFamily="18" charset="0"/>
                          <a:cs typeface="Times New Roman" panose="02020603050405020304" pitchFamily="18" charset="0"/>
                        </a:rPr>
                        <a:t>600</a:t>
                      </a:r>
                      <a:endParaRPr lang="en-IN"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74800242"/>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Analog Extender</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ADS1115</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US" dirty="0">
                          <a:solidFill>
                            <a:schemeClr val="tx1"/>
                          </a:solidFill>
                          <a:latin typeface="Times New Roman" panose="02020603050405020304" pitchFamily="18" charset="0"/>
                          <a:cs typeface="Times New Roman" panose="02020603050405020304" pitchFamily="18" charset="0"/>
                        </a:rPr>
                        <a:t>300</a:t>
                      </a:r>
                      <a:endParaRPr lang="en-IN"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7972372"/>
                  </a:ext>
                </a:extLst>
              </a:tr>
              <a:tr h="628657">
                <a:tc>
                  <a:txBody>
                    <a:bodyPr/>
                    <a:lstStyle/>
                    <a:p>
                      <a:r>
                        <a:rPr lang="en-IN" dirty="0">
                          <a:solidFill>
                            <a:schemeClr val="tx1"/>
                          </a:solidFill>
                          <a:latin typeface="Times New Roman" panose="02020603050405020304" pitchFamily="18" charset="0"/>
                          <a:cs typeface="Times New Roman" panose="02020603050405020304" pitchFamily="18" charset="0"/>
                        </a:rPr>
                        <a:t>Rechargeable Battery</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Lithium - ion</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US" dirty="0">
                          <a:solidFill>
                            <a:schemeClr val="tx1"/>
                          </a:solidFill>
                          <a:latin typeface="Times New Roman" panose="02020603050405020304" pitchFamily="18" charset="0"/>
                          <a:cs typeface="Times New Roman" panose="02020603050405020304" pitchFamily="18" charset="0"/>
                        </a:rPr>
                        <a:t>500</a:t>
                      </a:r>
                      <a:endParaRPr lang="en-IN"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4641575"/>
                  </a:ext>
                </a:extLst>
              </a:tr>
              <a:tr h="6286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Times New Roman" panose="02020603050405020304" pitchFamily="18" charset="0"/>
                          <a:cs typeface="Times New Roman" panose="02020603050405020304" pitchFamily="18" charset="0"/>
                        </a:rPr>
                        <a:t>Helmet</a:t>
                      </a:r>
                    </a:p>
                    <a:p>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600</a:t>
                      </a:r>
                    </a:p>
                  </a:txBody>
                  <a:tcPr/>
                </a:tc>
                <a:extLst>
                  <a:ext uri="{0D108BD9-81ED-4DB2-BD59-A6C34878D82A}">
                    <a16:rowId xmlns:a16="http://schemas.microsoft.com/office/drawing/2014/main" val="423355890"/>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Gloves</a:t>
                      </a:r>
                    </a:p>
                  </a:txBody>
                  <a:tcPr/>
                </a:tc>
                <a:tc>
                  <a:txBody>
                    <a:bodyPr/>
                    <a:lstStyle/>
                    <a:p>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4</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100</a:t>
                      </a:r>
                    </a:p>
                  </a:txBody>
                  <a:tcPr/>
                </a:tc>
                <a:extLst>
                  <a:ext uri="{0D108BD9-81ED-4DB2-BD59-A6C34878D82A}">
                    <a16:rowId xmlns:a16="http://schemas.microsoft.com/office/drawing/2014/main" val="1897372302"/>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Voltage Regulator</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SGM2019</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4</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20</a:t>
                      </a:r>
                    </a:p>
                  </a:txBody>
                  <a:tcPr/>
                </a:tc>
                <a:extLst>
                  <a:ext uri="{0D108BD9-81ED-4DB2-BD59-A6C34878D82A}">
                    <a16:rowId xmlns:a16="http://schemas.microsoft.com/office/drawing/2014/main" val="3324450562"/>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Load Switch</a:t>
                      </a:r>
                    </a:p>
                  </a:txBody>
                  <a:tcPr/>
                </a:tc>
                <a:tc>
                  <a:txBody>
                    <a:bodyPr/>
                    <a:lstStyle/>
                    <a:p>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2</a:t>
                      </a: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30</a:t>
                      </a:r>
                    </a:p>
                  </a:txBody>
                  <a:tcPr/>
                </a:tc>
                <a:extLst>
                  <a:ext uri="{0D108BD9-81ED-4DB2-BD59-A6C34878D82A}">
                    <a16:rowId xmlns:a16="http://schemas.microsoft.com/office/drawing/2014/main" val="225989171"/>
                  </a:ext>
                </a:extLst>
              </a:tr>
              <a:tr h="359233">
                <a:tc>
                  <a:txBody>
                    <a:bodyPr/>
                    <a:lstStyle/>
                    <a:p>
                      <a:r>
                        <a:rPr lang="en-IN" dirty="0">
                          <a:solidFill>
                            <a:schemeClr val="tx1"/>
                          </a:solidFill>
                          <a:latin typeface="Times New Roman" panose="02020603050405020304" pitchFamily="18" charset="0"/>
                          <a:cs typeface="Times New Roman" panose="02020603050405020304" pitchFamily="18" charset="0"/>
                        </a:rPr>
                        <a:t>TOTAL</a:t>
                      </a:r>
                    </a:p>
                  </a:txBody>
                  <a:tcPr/>
                </a:tc>
                <a:tc>
                  <a:txBody>
                    <a:bodyPr/>
                    <a:lstStyle/>
                    <a:p>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dirty="0">
                          <a:solidFill>
                            <a:schemeClr val="tx1"/>
                          </a:solidFill>
                          <a:latin typeface="Times New Roman" panose="02020603050405020304" pitchFamily="18" charset="0"/>
                          <a:cs typeface="Times New Roman" panose="02020603050405020304" pitchFamily="18" charset="0"/>
                        </a:rPr>
                        <a:t>7440</a:t>
                      </a:r>
                      <a:endParaRPr lang="en-IN"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03933604"/>
                  </a:ext>
                </a:extLst>
              </a:tr>
            </a:tbl>
          </a:graphicData>
        </a:graphic>
      </p:graphicFrame>
    </p:spTree>
    <p:extLst>
      <p:ext uri="{BB962C8B-B14F-4D97-AF65-F5344CB8AC3E}">
        <p14:creationId xmlns:p14="http://schemas.microsoft.com/office/powerpoint/2010/main" val="818669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54F9-3932-4B3D-AF1C-5FCC50F107C4}"/>
              </a:ext>
            </a:extLst>
          </p:cNvPr>
          <p:cNvSpPr>
            <a:spLocks noGrp="1"/>
          </p:cNvSpPr>
          <p:nvPr>
            <p:ph type="title"/>
          </p:nvPr>
        </p:nvSpPr>
        <p:spPr>
          <a:xfrm>
            <a:off x="796604" y="198782"/>
            <a:ext cx="8596668" cy="1320800"/>
          </a:xfrm>
        </p:spPr>
        <p:txBody>
          <a:bodyPr/>
          <a:lstStyle/>
          <a:p>
            <a:r>
              <a:rPr lang="en-US"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54C68E-12C3-4434-8CD3-0009E9099F37}"/>
              </a:ext>
            </a:extLst>
          </p:cNvPr>
          <p:cNvSpPr>
            <a:spLocks noGrp="1"/>
          </p:cNvSpPr>
          <p:nvPr>
            <p:ph idx="1"/>
          </p:nvPr>
        </p:nvSpPr>
        <p:spPr>
          <a:xfrm>
            <a:off x="677334" y="859182"/>
            <a:ext cx="9844892" cy="5800036"/>
          </a:xfrm>
        </p:spPr>
        <p:txBody>
          <a:bodyPr>
            <a:normAutofit lnSpcReduction="10000"/>
          </a:bodyPr>
          <a:lstStyle/>
          <a:p>
            <a:pPr marL="0" indent="0">
              <a:buNone/>
            </a:pPr>
            <a:endParaRPr lang="en-US" dirty="0"/>
          </a:p>
          <a:p>
            <a:r>
              <a:rPr lang="en-US" sz="2000" dirty="0">
                <a:solidFill>
                  <a:schemeClr val="tx1"/>
                </a:solidFill>
                <a:latin typeface="Times New Roman" panose="02020603050405020304" pitchFamily="18" charset="0"/>
                <a:cs typeface="Times New Roman" panose="02020603050405020304" pitchFamily="18" charset="0"/>
              </a:rPr>
              <a:t>The design of an IoT augmented Health Monitoring System for Industrial Workers is presented. </a:t>
            </a:r>
          </a:p>
          <a:p>
            <a:r>
              <a:rPr lang="en-US" sz="2000" dirty="0">
                <a:solidFill>
                  <a:schemeClr val="tx1"/>
                </a:solidFill>
                <a:latin typeface="Times New Roman" panose="02020603050405020304" pitchFamily="18" charset="0"/>
                <a:cs typeface="Times New Roman" panose="02020603050405020304" pitchFamily="18" charset="0"/>
              </a:rPr>
              <a:t>It comprises a WBAN for short-range wireless communication and an LPWAN for long-distance data transmission. </a:t>
            </a:r>
          </a:p>
          <a:p>
            <a:r>
              <a:rPr lang="en-US" sz="2000" dirty="0">
                <a:solidFill>
                  <a:schemeClr val="tx1"/>
                </a:solidFill>
                <a:latin typeface="Times New Roman" panose="02020603050405020304" pitchFamily="18" charset="0"/>
                <a:cs typeface="Times New Roman" panose="02020603050405020304" pitchFamily="18" charset="0"/>
              </a:rPr>
              <a:t>Two sensor nodes, the Safe Node and Health Node, are designed to be deployed in the WBAN to collect the environmental and physiological data of the subject respectively, which will be further sent to an IoT gateway via the LPWAN infrastructure. </a:t>
            </a:r>
          </a:p>
          <a:p>
            <a:r>
              <a:rPr lang="en-US" sz="2000" dirty="0">
                <a:solidFill>
                  <a:schemeClr val="tx1"/>
                </a:solidFill>
                <a:latin typeface="Times New Roman" panose="02020603050405020304" pitchFamily="18" charset="0"/>
                <a:cs typeface="Times New Roman" panose="02020603050405020304" pitchFamily="18" charset="0"/>
              </a:rPr>
              <a:t>The gateway (local server) is designed to perform functions including receiving sensor signals, processing raw data, real-time display, emergency notification, as well as sending data to the Internet cloud server. </a:t>
            </a:r>
          </a:p>
          <a:p>
            <a:r>
              <a:rPr lang="en-US" sz="2000" dirty="0">
                <a:solidFill>
                  <a:schemeClr val="tx1"/>
                </a:solidFill>
                <a:latin typeface="Times New Roman" panose="02020603050405020304" pitchFamily="18" charset="0"/>
                <a:cs typeface="Times New Roman" panose="02020603050405020304" pitchFamily="18" charset="0"/>
              </a:rPr>
              <a:t>The safe node is to be attached to the safety helmet of the workers and health node on their working gloves, so that their data can be constantly obtained without any interference. </a:t>
            </a:r>
          </a:p>
          <a:p>
            <a:r>
              <a:rPr lang="en-US" sz="2000" dirty="0">
                <a:solidFill>
                  <a:schemeClr val="tx1"/>
                </a:solidFill>
                <a:latin typeface="Times New Roman" panose="02020603050405020304" pitchFamily="18" charset="0"/>
                <a:cs typeface="Times New Roman" panose="02020603050405020304" pitchFamily="18" charset="0"/>
              </a:rPr>
              <a:t>By using the LoRaWAN technology, the data of large number of workers in an industry can be monitored simultaneously.</a:t>
            </a:r>
          </a:p>
          <a:p>
            <a:r>
              <a:rPr lang="en-US" sz="2000" dirty="0">
                <a:solidFill>
                  <a:schemeClr val="tx1"/>
                </a:solidFill>
                <a:latin typeface="Times New Roman" panose="02020603050405020304" pitchFamily="18" charset="0"/>
                <a:cs typeface="Times New Roman" panose="02020603050405020304" pitchFamily="18" charset="0"/>
              </a:rPr>
              <a:t> By monitoring the workers’ conditions (both environmental and physiological), it will be possible to alert them about critical situations. </a:t>
            </a:r>
          </a:p>
          <a:p>
            <a:endParaRPr lang="en-US" sz="2000" dirty="0">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87004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EE6-6FA1-4E1C-B32E-CF12187107F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4D08F6-27E5-4E58-A1EE-60198B87C885}"/>
              </a:ext>
            </a:extLst>
          </p:cNvPr>
          <p:cNvSpPr>
            <a:spLocks noGrp="1"/>
          </p:cNvSpPr>
          <p:nvPr>
            <p:ph idx="1"/>
          </p:nvPr>
        </p:nvSpPr>
        <p:spPr>
          <a:xfrm>
            <a:off x="677334" y="1670181"/>
            <a:ext cx="8596668" cy="4371182"/>
          </a:xfrm>
        </p:spPr>
        <p:txBody>
          <a:bodyPr>
            <a:normAutofit fontScale="62500" lnSpcReduction="20000"/>
          </a:bodyPr>
          <a:lstStyle/>
          <a:p>
            <a:r>
              <a:rPr lang="en-IN" sz="2600" dirty="0">
                <a:solidFill>
                  <a:schemeClr val="tx1"/>
                </a:solidFill>
                <a:latin typeface="Times New Roman" panose="02020603050405020304" pitchFamily="18" charset="0"/>
                <a:cs typeface="Times New Roman" panose="02020603050405020304" pitchFamily="18" charset="0"/>
              </a:rPr>
              <a:t>[1] F. Wu, T. Wu, and M. R Yuce, “An internet-of-things (IoT) network system for connected safety and health monitoring applications,” Sensors, vol. 19, no. 1, p. 21, 2019. </a:t>
            </a:r>
          </a:p>
          <a:p>
            <a:r>
              <a:rPr lang="en-IN" sz="2600" dirty="0">
                <a:solidFill>
                  <a:schemeClr val="tx1"/>
                </a:solidFill>
                <a:latin typeface="Times New Roman" panose="02020603050405020304" pitchFamily="18" charset="0"/>
                <a:cs typeface="Times New Roman" panose="02020603050405020304" pitchFamily="18" charset="0"/>
              </a:rPr>
              <a:t>[2] M. R. Yuce, “Implementation of wireless body area networks for healthcare systems,” Sensors and Actuators A: Physical, vol. 162, no. 1,pp. 116–129, 2010. </a:t>
            </a:r>
          </a:p>
          <a:p>
            <a:r>
              <a:rPr lang="en-IN" sz="2600" dirty="0">
                <a:solidFill>
                  <a:schemeClr val="tx1"/>
                </a:solidFill>
                <a:latin typeface="Times New Roman" panose="02020603050405020304" pitchFamily="18" charset="0"/>
                <a:cs typeface="Times New Roman" panose="02020603050405020304" pitchFamily="18" charset="0"/>
              </a:rPr>
              <a:t>[3] Wu, F.; Redouté, J.M.; Yuce, M.R. WE-Safe: A Self-Powered Wearable IoT Sensor Network for Safety Applications Based on LoRa. IEEE Access 2018, 6, 40846–40853. </a:t>
            </a:r>
          </a:p>
          <a:p>
            <a:r>
              <a:rPr lang="en-IN" sz="2600" dirty="0">
                <a:solidFill>
                  <a:schemeClr val="tx1"/>
                </a:solidFill>
                <a:latin typeface="Times New Roman" panose="02020603050405020304" pitchFamily="18" charset="0"/>
                <a:cs typeface="Times New Roman" panose="02020603050405020304" pitchFamily="18" charset="0"/>
              </a:rPr>
              <a:t>[4] Gope, P.; Hwang, T. BSN-Care: A secure IoT-based modern healthcare system using body sensor network. IEEE Sens. J. 2016, 16, 1368–1376. </a:t>
            </a:r>
          </a:p>
          <a:p>
            <a:r>
              <a:rPr lang="en-IN" sz="2600" dirty="0">
                <a:solidFill>
                  <a:schemeClr val="tx1"/>
                </a:solidFill>
                <a:latin typeface="Times New Roman" panose="02020603050405020304" pitchFamily="18" charset="0"/>
                <a:cs typeface="Times New Roman" panose="02020603050405020304" pitchFamily="18" charset="0"/>
              </a:rPr>
              <a:t>[5] Yang, Z.; Zhou, Q.; Lei, L.; Zheng, K.; Xiang, W. An IoT-cloud Based Wearable ECG Monitoring System for Smart Healthcare. J. Med. Syst. 2016, 40, 286. </a:t>
            </a:r>
          </a:p>
          <a:p>
            <a:r>
              <a:rPr lang="en-IN" sz="2600" dirty="0">
                <a:solidFill>
                  <a:schemeClr val="tx1"/>
                </a:solidFill>
                <a:latin typeface="Times New Roman" panose="02020603050405020304" pitchFamily="18" charset="0"/>
                <a:cs typeface="Times New Roman" panose="02020603050405020304" pitchFamily="18" charset="0"/>
              </a:rPr>
              <a:t>[6] Wu, T.; Redouté, J.M.; Yuce, M.R. A Wearable Wireless Medical Sensor Network System towards Internet-of-Patients. In Proceedings of the 2018 IEEE Sensors, New Delhi, India, 28–31 October 2018. </a:t>
            </a:r>
          </a:p>
          <a:p>
            <a:r>
              <a:rPr lang="en-IN" sz="2600" dirty="0">
                <a:solidFill>
                  <a:schemeClr val="tx1"/>
                </a:solidFill>
                <a:latin typeface="Times New Roman" panose="02020603050405020304" pitchFamily="18" charset="0"/>
                <a:cs typeface="Times New Roman" panose="02020603050405020304" pitchFamily="18" charset="0"/>
              </a:rPr>
              <a:t>[7] </a:t>
            </a: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Kokalki, S. A., Mali, A. R., Mundada, P. A., &amp; Sontakke, R. H. (2017). Smart</a:t>
            </a:r>
            <a:r>
              <a:rPr lang="en-IN" sz="2600"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health band</a:t>
            </a:r>
            <a:r>
              <a:rPr lang="en-IN" sz="2600"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600" dirty="0">
                <a:solidFill>
                  <a:schemeClr val="tx1">
                    <a:lumMod val="95000"/>
                    <a:lumOff val="5000"/>
                  </a:schemeClr>
                </a:solidFill>
                <a:latin typeface="Times New Roman" panose="02020603050405020304" pitchFamily="18" charset="0"/>
                <a:cs typeface="Times New Roman" panose="02020603050405020304" pitchFamily="18" charset="0"/>
              </a:rPr>
              <a:t>using IoT. 2017 IEEE International Conference on Power, Control, Signals and Instrumentation Engineering (ICPCSI). </a:t>
            </a: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0557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6229-A379-45AE-9884-EFC144C68833}"/>
              </a:ext>
            </a:extLst>
          </p:cNvPr>
          <p:cNvSpPr>
            <a:spLocks noGrp="1"/>
          </p:cNvSpPr>
          <p:nvPr>
            <p:ph type="title"/>
          </p:nvPr>
        </p:nvSpPr>
        <p:spPr>
          <a:xfrm>
            <a:off x="2590111" y="2523931"/>
            <a:ext cx="5350240" cy="905069"/>
          </a:xfrm>
        </p:spPr>
        <p:txBody>
          <a:bodyPr>
            <a:noAutofit/>
          </a:bodyPr>
          <a:lstStyle/>
          <a:p>
            <a:r>
              <a:rPr lang="en-IN" sz="7200" dirty="0">
                <a:latin typeface="Algerian" panose="04020705040A02060702" pitchFamily="82" charset="0"/>
              </a:rPr>
              <a:t>THANK YOU</a:t>
            </a:r>
          </a:p>
        </p:txBody>
      </p:sp>
    </p:spTree>
    <p:extLst>
      <p:ext uri="{BB962C8B-B14F-4D97-AF65-F5344CB8AC3E}">
        <p14:creationId xmlns:p14="http://schemas.microsoft.com/office/powerpoint/2010/main" val="3845215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0A062-30B7-4204-8D11-E3D309F652AD}"/>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INTRODUTION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D4A0D6-AC6E-4A62-ABA3-477E791B5D84}"/>
              </a:ext>
            </a:extLst>
          </p:cNvPr>
          <p:cNvSpPr>
            <a:spLocks noGrp="1"/>
          </p:cNvSpPr>
          <p:nvPr>
            <p:ph idx="1"/>
          </p:nvPr>
        </p:nvSpPr>
        <p:spPr>
          <a:xfrm>
            <a:off x="677334" y="1632857"/>
            <a:ext cx="8596668" cy="4068147"/>
          </a:xfrm>
        </p:spPr>
        <p:txBody>
          <a:bodyPr>
            <a:normAutofit/>
          </a:bodyPr>
          <a:lstStyle/>
          <a:p>
            <a:pPr marL="0" indent="0">
              <a:buNone/>
            </a:pPr>
            <a:r>
              <a:rPr lang="en-IN" sz="2000" b="1" u="sng" dirty="0">
                <a:latin typeface="Times New Roman" panose="02020603050405020304" pitchFamily="18" charset="0"/>
                <a:cs typeface="Times New Roman" panose="02020603050405020304" pitchFamily="18" charset="0"/>
              </a:rPr>
              <a:t>PROBLEM STATEMENT</a:t>
            </a:r>
          </a:p>
          <a:p>
            <a:pPr marL="0" indent="0">
              <a:buNone/>
            </a:pPr>
            <a:endParaRPr lang="en-IN" sz="2000" b="1" u="sng"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Industrial workers suffer from the health issues caused by the working conditions</a:t>
            </a:r>
          </a:p>
          <a:p>
            <a:pPr>
              <a:lnSpc>
                <a:spcPct val="150000"/>
              </a:lnSpc>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Also, industries pose some serious safety concerns like skin cancer due to UV radiation and even death due to inhalation of carbon monoxide</a:t>
            </a:r>
          </a:p>
          <a:p>
            <a:pPr>
              <a:lnSpc>
                <a:spcPct val="150000"/>
              </a:lnSpc>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Hence, it is required to monitor the working conditions to ensure safety and good health of workers</a:t>
            </a:r>
          </a:p>
          <a:p>
            <a:pPr marL="0" indent="0">
              <a:buNone/>
            </a:pPr>
            <a:endParaRPr lang="en-IN" dirty="0"/>
          </a:p>
        </p:txBody>
      </p:sp>
    </p:spTree>
    <p:extLst>
      <p:ext uri="{BB962C8B-B14F-4D97-AF65-F5344CB8AC3E}">
        <p14:creationId xmlns:p14="http://schemas.microsoft.com/office/powerpoint/2010/main" val="135172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E6F9A-9B35-4D02-AE00-0949CA62F9BE}"/>
              </a:ext>
            </a:extLst>
          </p:cNvPr>
          <p:cNvSpPr>
            <a:spLocks noGrp="1"/>
          </p:cNvSpPr>
          <p:nvPr>
            <p:ph idx="1"/>
          </p:nvPr>
        </p:nvSpPr>
        <p:spPr>
          <a:xfrm>
            <a:off x="677334" y="1035699"/>
            <a:ext cx="8596668" cy="5005664"/>
          </a:xfrm>
        </p:spPr>
        <p:txBody>
          <a:bodyPr>
            <a:normAutofit/>
          </a:bodyPr>
          <a:lstStyle/>
          <a:p>
            <a:pPr marL="0" indent="0">
              <a:buNone/>
            </a:pPr>
            <a:r>
              <a:rPr lang="en-IN" sz="2000" b="1" u="sng" dirty="0">
                <a:latin typeface="Times New Roman" panose="02020603050405020304" pitchFamily="18" charset="0"/>
                <a:cs typeface="Times New Roman" panose="02020603050405020304" pitchFamily="18" charset="0"/>
              </a:rPr>
              <a:t>SOLUTIONS</a:t>
            </a:r>
          </a:p>
          <a:p>
            <a:pPr marL="0" indent="0">
              <a:buNone/>
            </a:pPr>
            <a:endParaRPr lang="en-IN" b="1" dirty="0">
              <a:latin typeface="Times New Roman" panose="02020603050405020304" pitchFamily="18" charset="0"/>
              <a:cs typeface="Times New Roman" panose="02020603050405020304" pitchFamily="18" charset="0"/>
            </a:endParaRPr>
          </a:p>
          <a:p>
            <a:pPr fontAlgn="base">
              <a:lnSpc>
                <a:spcPct val="150000"/>
              </a:lnSpc>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Wireless body area networks for healthcare systems</a:t>
            </a:r>
          </a:p>
          <a:p>
            <a:pPr fontAlgn="base">
              <a:lnSpc>
                <a:spcPct val="150000"/>
              </a:lnSpc>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Self-Powered Wearable IoT Sensor Network for Safety Applications </a:t>
            </a:r>
          </a:p>
          <a:p>
            <a:pPr fontAlgn="base">
              <a:lnSpc>
                <a:spcPct val="150000"/>
              </a:lnSpc>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Secure IoT-based modern healthcare system using body sensor network</a:t>
            </a:r>
          </a:p>
          <a:p>
            <a:pPr fontAlgn="base">
              <a:lnSpc>
                <a:spcPct val="150000"/>
              </a:lnSpc>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IoT-cloud Based Wearable ECG Monitoring System for Smart Healthcare</a:t>
            </a:r>
          </a:p>
          <a:p>
            <a:pPr fontAlgn="base">
              <a:lnSpc>
                <a:spcPct val="150000"/>
              </a:lnSpc>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Wearable wireless sensor network for indoor smart environment monitoring in safety applications</a:t>
            </a:r>
          </a:p>
          <a:p>
            <a:pPr marL="0" indent="0">
              <a:buNone/>
            </a:pPr>
            <a:endParaRPr lang="en-IN" b="1" dirty="0"/>
          </a:p>
        </p:txBody>
      </p:sp>
    </p:spTree>
    <p:extLst>
      <p:ext uri="{BB962C8B-B14F-4D97-AF65-F5344CB8AC3E}">
        <p14:creationId xmlns:p14="http://schemas.microsoft.com/office/powerpoint/2010/main" val="130580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69B1E-08DC-45AC-9F0D-2B2BC25F7617}"/>
              </a:ext>
            </a:extLst>
          </p:cNvPr>
          <p:cNvSpPr>
            <a:spLocks noGrp="1"/>
          </p:cNvSpPr>
          <p:nvPr>
            <p:ph type="title"/>
          </p:nvPr>
        </p:nvSpPr>
        <p:spPr>
          <a:xfrm>
            <a:off x="677334" y="609600"/>
            <a:ext cx="8596668" cy="808653"/>
          </a:xfrm>
        </p:spPr>
        <p:txBody>
          <a:bodyPr>
            <a:normAutofit/>
          </a:bodyPr>
          <a:lstStyle/>
          <a:p>
            <a:r>
              <a:rPr lang="en-IN" b="1"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08038884-22D9-4AED-A779-074EBFFDCC17}"/>
              </a:ext>
            </a:extLst>
          </p:cNvPr>
          <p:cNvSpPr>
            <a:spLocks noGrp="1"/>
          </p:cNvSpPr>
          <p:nvPr>
            <p:ph idx="1"/>
          </p:nvPr>
        </p:nvSpPr>
        <p:spPr>
          <a:xfrm>
            <a:off x="677334" y="1418253"/>
            <a:ext cx="8877483" cy="4293219"/>
          </a:xfrm>
        </p:spPr>
        <p:txBody>
          <a:bodyPr>
            <a:normAutofit/>
          </a:bodyPr>
          <a:lstStyle/>
          <a:p>
            <a:pPr fontAlgn="base">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fontAlgn="base">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“An internet-of-things (IoT) network system for connected safety and health monitoring applications” Sensors, vol. 19, no. 1, p. 21; 2019, F. Wu, T. Wu, and M. R Yuce</a:t>
            </a:r>
          </a:p>
          <a:p>
            <a:pPr fontAlgn="base">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 Self-Powered Wearable IoT Sensor Network for Safety Applications Based on LoRa”. IEEE Access 2018, 6, 40846–40853; 2018, Wu. F, Redouté, J.M. Yuce, M.R. WE-Safe</a:t>
            </a:r>
          </a:p>
          <a:p>
            <a:pPr fontAlgn="base">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 Wearable Wireless Medical Sensor Network System towards Internet-of-Patients. In Proceedings of the 2018 IEEE Sensors, New Delhi, India, 28–31 October 2018. Wu, T.; Redouté, J.M.; Yuce, M.R.</a:t>
            </a:r>
          </a:p>
          <a:p>
            <a:pPr fontAlgn="base">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An IoT-cloud Based Wearable ECG Monitoring System for Smart Healthcare. J. Med. Syst. 2016, 40, 286. Yang, Z.; Zhou, Q.; Lei, L.; Zheng, K.; Xiang, W. </a:t>
            </a:r>
          </a:p>
          <a:p>
            <a:pPr fontAlgn="base">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fontAlgn="base">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fontAlgn="base">
              <a:buFont typeface="Wingdings" panose="05000000000000000000" pitchFamily="2" charset="2"/>
              <a:buChar char="Ø"/>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solidFill>
                <a:schemeClr val="tx1"/>
              </a:solidFill>
              <a:latin typeface="Times New Roman" panose="02020603050405020304" pitchFamily="18" charset="0"/>
              <a:cs typeface="Times New Roman" panose="02020603050405020304" pitchFamily="18" charset="0"/>
            </a:endParaRPr>
          </a:p>
          <a:p>
            <a:pPr fontAlgn="base">
              <a:buFont typeface="Wingdings" panose="05000000000000000000" pitchFamily="2" charset="2"/>
              <a:buChar char="Ø"/>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62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1BE1-CE07-4116-BD58-10AE10610121}"/>
              </a:ext>
            </a:extLst>
          </p:cNvPr>
          <p:cNvSpPr>
            <a:spLocks noGrp="1"/>
          </p:cNvSpPr>
          <p:nvPr>
            <p:ph type="title"/>
          </p:nvPr>
        </p:nvSpPr>
        <p:spPr>
          <a:xfrm>
            <a:off x="677334" y="609600"/>
            <a:ext cx="8596668" cy="1032588"/>
          </a:xfrm>
        </p:spPr>
        <p:txBody>
          <a:bodyPr/>
          <a:lstStyle/>
          <a:p>
            <a:r>
              <a:rPr lang="en-IN" b="1" dirty="0">
                <a:latin typeface="Times New Roman" panose="02020603050405020304" pitchFamily="18" charset="0"/>
                <a:cs typeface="Times New Roman" panose="02020603050405020304" pitchFamily="18" charset="0"/>
              </a:rPr>
              <a:t>PROPOSED WORK</a:t>
            </a:r>
          </a:p>
        </p:txBody>
      </p:sp>
      <p:sp>
        <p:nvSpPr>
          <p:cNvPr id="3" name="Content Placeholder 2">
            <a:extLst>
              <a:ext uri="{FF2B5EF4-FFF2-40B4-BE49-F238E27FC236}">
                <a16:creationId xmlns:a16="http://schemas.microsoft.com/office/drawing/2014/main" id="{47126C9F-6F01-4718-8C42-8A2C72DB2501}"/>
              </a:ext>
            </a:extLst>
          </p:cNvPr>
          <p:cNvSpPr>
            <a:spLocks noGrp="1"/>
          </p:cNvSpPr>
          <p:nvPr>
            <p:ph idx="1"/>
          </p:nvPr>
        </p:nvSpPr>
        <p:spPr>
          <a:xfrm>
            <a:off x="677334" y="1488613"/>
            <a:ext cx="8596668" cy="3880773"/>
          </a:xfrm>
        </p:spPr>
        <p:txBody>
          <a:bodyPr/>
          <a:lstStyle/>
          <a:p>
            <a:pPr fontAlgn="base">
              <a:lnSpc>
                <a:spcPct val="150000"/>
              </a:lnSpc>
            </a:pPr>
            <a:r>
              <a:rPr lang="en-US" sz="2000" dirty="0">
                <a:solidFill>
                  <a:schemeClr val="tx1"/>
                </a:solidFill>
                <a:latin typeface="Times New Roman" panose="02020603050405020304" pitchFamily="18" charset="0"/>
                <a:cs typeface="Times New Roman" panose="02020603050405020304" pitchFamily="18" charset="0"/>
              </a:rPr>
              <a:t>IoT based system for health and safety monitoring of industrial workers using Wearable Body Area Networks (WBAN).</a:t>
            </a:r>
          </a:p>
          <a:p>
            <a:pPr fontAlgn="base">
              <a:lnSpc>
                <a:spcPct val="150000"/>
              </a:lnSpc>
            </a:pPr>
            <a:r>
              <a:rPr lang="en-US" sz="2000" dirty="0">
                <a:solidFill>
                  <a:schemeClr val="tx1"/>
                </a:solidFill>
                <a:latin typeface="Times New Roman" panose="02020603050405020304" pitchFamily="18" charset="0"/>
                <a:cs typeface="Times New Roman" panose="02020603050405020304" pitchFamily="18" charset="0"/>
              </a:rPr>
              <a:t>Connected Lora WAN which enables transfer of collected sensor data to the cloud with low power consumption and high range.</a:t>
            </a:r>
          </a:p>
          <a:p>
            <a:pPr fontAlgn="base">
              <a:lnSpc>
                <a:spcPct val="150000"/>
              </a:lnSpc>
            </a:pPr>
            <a:r>
              <a:rPr lang="en-US" sz="2000" dirty="0">
                <a:solidFill>
                  <a:schemeClr val="tx1"/>
                </a:solidFill>
                <a:latin typeface="Times New Roman" panose="02020603050405020304" pitchFamily="18" charset="0"/>
                <a:cs typeface="Times New Roman" panose="02020603050405020304" pitchFamily="18" charset="0"/>
              </a:rPr>
              <a:t>Use of both Safe node and Health node for monitoring the factory worker. </a:t>
            </a:r>
          </a:p>
          <a:p>
            <a:pPr fontAlgn="base">
              <a:lnSpc>
                <a:spcPct val="150000"/>
              </a:lnSpc>
            </a:pPr>
            <a:r>
              <a:rPr lang="en-US" sz="2000" dirty="0">
                <a:solidFill>
                  <a:schemeClr val="tx1"/>
                </a:solidFill>
                <a:latin typeface="Times New Roman" panose="02020603050405020304" pitchFamily="18" charset="0"/>
                <a:cs typeface="Times New Roman" panose="02020603050405020304" pitchFamily="18" charset="0"/>
              </a:rPr>
              <a:t>Data is stored in the ChirpStack network server and graphically visualized in Grafana.</a:t>
            </a:r>
          </a:p>
          <a:p>
            <a:pPr marL="0" indent="0">
              <a:buNone/>
            </a:pPr>
            <a:endParaRPr lang="en-IN" dirty="0">
              <a:solidFill>
                <a:schemeClr val="tx1"/>
              </a:solidFill>
            </a:endParaRPr>
          </a:p>
        </p:txBody>
      </p:sp>
    </p:spTree>
    <p:extLst>
      <p:ext uri="{BB962C8B-B14F-4D97-AF65-F5344CB8AC3E}">
        <p14:creationId xmlns:p14="http://schemas.microsoft.com/office/powerpoint/2010/main" val="1209152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AFCDC-95A0-4139-A1B3-39A5D62D661E}"/>
              </a:ext>
            </a:extLst>
          </p:cNvPr>
          <p:cNvSpPr>
            <a:spLocks noGrp="1"/>
          </p:cNvSpPr>
          <p:nvPr>
            <p:ph type="title"/>
          </p:nvPr>
        </p:nvSpPr>
        <p:spPr>
          <a:xfrm>
            <a:off x="1059413" y="447085"/>
            <a:ext cx="5675544" cy="611370"/>
          </a:xfrm>
        </p:spPr>
        <p:txBody>
          <a:bodyPr>
            <a:noAutofit/>
          </a:bodyPr>
          <a:lstStyle/>
          <a:p>
            <a:r>
              <a:rPr lang="en-IN" sz="3200" b="1" dirty="0">
                <a:latin typeface="Times New Roman" panose="02020603050405020304" pitchFamily="18" charset="0"/>
                <a:cs typeface="Times New Roman" panose="02020603050405020304" pitchFamily="18" charset="0"/>
              </a:rPr>
              <a:t>GENERAL ARCHITECTURE</a:t>
            </a:r>
          </a:p>
        </p:txBody>
      </p:sp>
      <p:pic>
        <p:nvPicPr>
          <p:cNvPr id="6" name="Content Placeholder 5">
            <a:extLst>
              <a:ext uri="{FF2B5EF4-FFF2-40B4-BE49-F238E27FC236}">
                <a16:creationId xmlns:a16="http://schemas.microsoft.com/office/drawing/2014/main" id="{66D1ED78-70A3-40AC-90B0-DD140360CE16}"/>
              </a:ext>
            </a:extLst>
          </p:cNvPr>
          <p:cNvPicPr>
            <a:picLocks noGrp="1" noChangeAspect="1"/>
          </p:cNvPicPr>
          <p:nvPr>
            <p:ph idx="1"/>
          </p:nvPr>
        </p:nvPicPr>
        <p:blipFill>
          <a:blip r:embed="rId2"/>
          <a:stretch>
            <a:fillRect/>
          </a:stretch>
        </p:blipFill>
        <p:spPr>
          <a:xfrm>
            <a:off x="904530" y="1413449"/>
            <a:ext cx="8631729" cy="4337996"/>
          </a:xfrm>
        </p:spPr>
      </p:pic>
    </p:spTree>
    <p:extLst>
      <p:ext uri="{BB962C8B-B14F-4D97-AF65-F5344CB8AC3E}">
        <p14:creationId xmlns:p14="http://schemas.microsoft.com/office/powerpoint/2010/main" val="2008094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101C-446B-4F51-A5CA-A16176C2A3B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WEARABLE NETWORK</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E065AE-FC7A-4722-86BD-C714A7DA2FB7}"/>
              </a:ext>
            </a:extLst>
          </p:cNvPr>
          <p:cNvSpPr>
            <a:spLocks noGrp="1"/>
          </p:cNvSpPr>
          <p:nvPr>
            <p:ph idx="1"/>
          </p:nvPr>
        </p:nvSpPr>
        <p:spPr>
          <a:xfrm>
            <a:off x="677334" y="1556327"/>
            <a:ext cx="9023258" cy="4110963"/>
          </a:xfrm>
        </p:spPr>
        <p:txBody>
          <a:bodyPr>
            <a:normAutofit fontScale="92500" lnSpcReduction="20000"/>
          </a:bodyPr>
          <a:lstStyle/>
          <a:p>
            <a:pPr>
              <a:lnSpc>
                <a:spcPct val="150000"/>
              </a:lnSpc>
            </a:pPr>
            <a:r>
              <a:rPr lang="en-US" sz="2200" dirty="0">
                <a:solidFill>
                  <a:schemeClr val="tx1"/>
                </a:solidFill>
                <a:latin typeface="Times New Roman" panose="02020603050405020304" pitchFamily="18" charset="0"/>
                <a:cs typeface="Times New Roman" panose="02020603050405020304" pitchFamily="18" charset="0"/>
              </a:rPr>
              <a:t>Two wearable sensor nodes on each subject. </a:t>
            </a:r>
          </a:p>
          <a:p>
            <a:pPr>
              <a:lnSpc>
                <a:spcPct val="150000"/>
              </a:lnSpc>
            </a:pPr>
            <a:r>
              <a:rPr lang="en-US" sz="2200" dirty="0">
                <a:solidFill>
                  <a:schemeClr val="tx1"/>
                </a:solidFill>
                <a:latin typeface="Times New Roman" panose="02020603050405020304" pitchFamily="18" charset="0"/>
                <a:ea typeface="Times New Roman" panose="02020603050405020304" pitchFamily="18" charset="0"/>
              </a:rPr>
              <a:t>The Health Node comprises a Node-MCU module enabling WBAN communication, a sensor for heart rate monitoring and a body temperature sensor. </a:t>
            </a:r>
          </a:p>
          <a:p>
            <a:pPr>
              <a:lnSpc>
                <a:spcPct val="150000"/>
              </a:lnSpc>
            </a:pPr>
            <a:r>
              <a:rPr lang="en-US" sz="2200" dirty="0">
                <a:solidFill>
                  <a:schemeClr val="tx1"/>
                </a:solidFill>
                <a:latin typeface="Times New Roman" panose="02020603050405020304" pitchFamily="18" charset="0"/>
                <a:ea typeface="Times New Roman" panose="02020603050405020304" pitchFamily="18" charset="0"/>
              </a:rPr>
              <a:t>The Safe Node comprises a Temperature &amp; humidity sensor, an Air Quality sensor, the Node MCU for communication within the WBAN and LoRa for transmission in the LPWAN. </a:t>
            </a:r>
          </a:p>
          <a:p>
            <a:pPr>
              <a:lnSpc>
                <a:spcPct val="150000"/>
              </a:lnSpc>
            </a:pPr>
            <a:r>
              <a:rPr lang="en-US" sz="2200" dirty="0">
                <a:solidFill>
                  <a:schemeClr val="tx1"/>
                </a:solidFill>
                <a:latin typeface="Times New Roman" panose="02020603050405020304" pitchFamily="18" charset="0"/>
                <a:ea typeface="Times New Roman" panose="02020603050405020304" pitchFamily="18" charset="0"/>
              </a:rPr>
              <a:t>The MCU in the Safe Node is responsible for receiving sensor data from the Health Node within the WBAN, which will be transmitted to a remote gateway via the LoRa network</a:t>
            </a:r>
            <a:r>
              <a:rPr lang="en-US" dirty="0">
                <a:solidFill>
                  <a:schemeClr val="tx1"/>
                </a:solidFill>
                <a:latin typeface="Times New Roman" panose="02020603050405020304" pitchFamily="18" charset="0"/>
                <a:ea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57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0255C-0479-47B2-819A-FC5D6C7535A7}"/>
              </a:ext>
            </a:extLst>
          </p:cNvPr>
          <p:cNvSpPr>
            <a:spLocks noGrp="1"/>
          </p:cNvSpPr>
          <p:nvPr>
            <p:ph idx="1"/>
          </p:nvPr>
        </p:nvSpPr>
        <p:spPr>
          <a:xfrm>
            <a:off x="385786" y="315844"/>
            <a:ext cx="8596668" cy="3880773"/>
          </a:xfrm>
        </p:spPr>
        <p:txBody>
          <a:bodyPr/>
          <a:lstStyle/>
          <a:p>
            <a:r>
              <a:rPr lang="en-US" sz="2400" b="1" dirty="0">
                <a:latin typeface="Times New Roman" panose="02020603050405020304" pitchFamily="18" charset="0"/>
                <a:cs typeface="Times New Roman" panose="02020603050405020304" pitchFamily="18" charset="0"/>
              </a:rPr>
              <a:t>SAFE NODE</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ENVIRONMENTAL SENSORS</a:t>
            </a:r>
          </a:p>
          <a:p>
            <a:pPr marL="800100" lvl="1" indent="-400050">
              <a:buFont typeface="+mj-lt"/>
              <a:buAutoNum type="romanLcPeriod"/>
            </a:pPr>
            <a:r>
              <a:rPr lang="en-US" sz="2000" dirty="0">
                <a:solidFill>
                  <a:schemeClr val="tx1"/>
                </a:solidFill>
                <a:latin typeface="Times New Roman" panose="02020603050405020304" pitchFamily="18" charset="0"/>
                <a:cs typeface="Times New Roman" panose="02020603050405020304" pitchFamily="18" charset="0"/>
              </a:rPr>
              <a:t>MQ135 – Air Quality Sensor</a:t>
            </a:r>
          </a:p>
          <a:p>
            <a:pPr marL="800100" lvl="1" indent="-400050">
              <a:buFont typeface="+mj-lt"/>
              <a:buAutoNum type="romanLcPeriod"/>
            </a:pPr>
            <a:r>
              <a:rPr lang="en-US" sz="2000" dirty="0">
                <a:solidFill>
                  <a:schemeClr val="tx1"/>
                </a:solidFill>
                <a:latin typeface="Times New Roman" panose="02020603050405020304" pitchFamily="18" charset="0"/>
                <a:cs typeface="Times New Roman" panose="02020603050405020304" pitchFamily="18" charset="0"/>
              </a:rPr>
              <a:t>DHT11 – Temperature and Humidity Sensor</a:t>
            </a:r>
          </a:p>
        </p:txBody>
      </p:sp>
      <p:pic>
        <p:nvPicPr>
          <p:cNvPr id="7" name="Picture 6">
            <a:extLst>
              <a:ext uri="{FF2B5EF4-FFF2-40B4-BE49-F238E27FC236}">
                <a16:creationId xmlns:a16="http://schemas.microsoft.com/office/drawing/2014/main" id="{650B02BB-3B25-4FBB-A0A3-9791EB64F084}"/>
              </a:ext>
            </a:extLst>
          </p:cNvPr>
          <p:cNvPicPr>
            <a:picLocks noChangeAspect="1"/>
          </p:cNvPicPr>
          <p:nvPr/>
        </p:nvPicPr>
        <p:blipFill>
          <a:blip r:embed="rId2"/>
          <a:srcRect/>
          <a:stretch/>
        </p:blipFill>
        <p:spPr>
          <a:xfrm>
            <a:off x="1404995" y="2491572"/>
            <a:ext cx="6228860" cy="3535962"/>
          </a:xfrm>
          <a:prstGeom prst="rect">
            <a:avLst/>
          </a:prstGeom>
        </p:spPr>
      </p:pic>
    </p:spTree>
    <p:extLst>
      <p:ext uri="{BB962C8B-B14F-4D97-AF65-F5344CB8AC3E}">
        <p14:creationId xmlns:p14="http://schemas.microsoft.com/office/powerpoint/2010/main" val="28526559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1280</TotalTime>
  <Words>1594</Words>
  <Application>Microsoft Office PowerPoint</Application>
  <PresentationFormat>Widescreen</PresentationFormat>
  <Paragraphs>184</Paragraphs>
  <Slides>23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Algerian</vt:lpstr>
      <vt:lpstr>Arial</vt:lpstr>
      <vt:lpstr>Times New Roman</vt:lpstr>
      <vt:lpstr>Trebuchet MS</vt:lpstr>
      <vt:lpstr>Wingdings</vt:lpstr>
      <vt:lpstr>Wingdings 3</vt:lpstr>
      <vt:lpstr>Facet</vt:lpstr>
      <vt:lpstr>IoT BASED SYSTEM FOR SAFETY AND HEALTH   MONITORING OF INDUSTRIAL WORKERS  </vt:lpstr>
      <vt:lpstr>CONTENTS</vt:lpstr>
      <vt:lpstr>INTRODUTION</vt:lpstr>
      <vt:lpstr>PowerPoint Presentation</vt:lpstr>
      <vt:lpstr>LITERATURE SURVEY</vt:lpstr>
      <vt:lpstr>PROPOSED WORK</vt:lpstr>
      <vt:lpstr>GENERAL ARCHITECTURE</vt:lpstr>
      <vt:lpstr>WEARABLE NETWORK</vt:lpstr>
      <vt:lpstr>PowerPoint Presentation</vt:lpstr>
      <vt:lpstr>PowerPoint Presentation</vt:lpstr>
      <vt:lpstr>IoT GATEWAY  </vt:lpstr>
      <vt:lpstr>IoT NETWORK </vt:lpstr>
      <vt:lpstr>NETWORK IMPLEMENTATION</vt:lpstr>
      <vt:lpstr>IMPLEMENATION</vt:lpstr>
      <vt:lpstr>SYSTEM HARDWARE</vt:lpstr>
      <vt:lpstr>SYSTEM SOFTWARE</vt:lpstr>
      <vt:lpstr>RESULTS</vt:lpstr>
      <vt:lpstr>PowerPoint Presentation</vt:lpstr>
      <vt:lpstr>PowerPoint Presentation</vt:lpstr>
      <vt:lpstr>BUDGET</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SYSTEM FOR HEALTH AND SAFETY  MONITORING OF INDUSTRIAL WORKERS</dc:title>
  <dc:creator>Vaishakh E</dc:creator>
  <cp:lastModifiedBy>Alan A Thomas</cp:lastModifiedBy>
  <cp:revision>81</cp:revision>
  <dcterms:created xsi:type="dcterms:W3CDTF">2019-11-22T23:20:45Z</dcterms:created>
  <dcterms:modified xsi:type="dcterms:W3CDTF">2020-07-13T17:58:06Z</dcterms:modified>
</cp:coreProperties>
</file>